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93" r:id="rId3"/>
    <p:sldId id="294" r:id="rId4"/>
    <p:sldId id="323" r:id="rId5"/>
    <p:sldId id="326" r:id="rId6"/>
    <p:sldId id="299" r:id="rId7"/>
    <p:sldId id="296" r:id="rId8"/>
    <p:sldId id="324" r:id="rId9"/>
    <p:sldId id="325" r:id="rId10"/>
    <p:sldId id="328" r:id="rId11"/>
    <p:sldId id="329" r:id="rId12"/>
    <p:sldId id="333" r:id="rId13"/>
    <p:sldId id="334" r:id="rId14"/>
    <p:sldId id="330" r:id="rId15"/>
    <p:sldId id="335" r:id="rId16"/>
    <p:sldId id="332" r:id="rId17"/>
    <p:sldId id="336" r:id="rId18"/>
    <p:sldId id="341" r:id="rId19"/>
    <p:sldId id="306" r:id="rId20"/>
    <p:sldId id="305" r:id="rId21"/>
    <p:sldId id="321" r:id="rId22"/>
    <p:sldId id="322" r:id="rId23"/>
    <p:sldId id="342" r:id="rId24"/>
    <p:sldId id="343" r:id="rId25"/>
    <p:sldId id="344" r:id="rId26"/>
    <p:sldId id="338" r:id="rId27"/>
    <p:sldId id="349" r:id="rId28"/>
    <p:sldId id="350" r:id="rId29"/>
    <p:sldId id="345" r:id="rId30"/>
    <p:sldId id="351" r:id="rId31"/>
    <p:sldId id="348" r:id="rId32"/>
    <p:sldId id="34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8" autoAdjust="0"/>
    <p:restoredTop sz="96433" autoAdjust="0"/>
  </p:normalViewPr>
  <p:slideViewPr>
    <p:cSldViewPr snapToGrid="0">
      <p:cViewPr varScale="1">
        <p:scale>
          <a:sx n="90" d="100"/>
          <a:sy n="90" d="100"/>
        </p:scale>
        <p:origin x="11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DBBFD0-0DDC-438A-8582-DED64BDE940F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D5450B-6015-4754-919B-EDD52C15CAFD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20-30% EHC Inpatient admissions are diabetics</a:t>
          </a:r>
        </a:p>
      </dgm:t>
    </dgm:pt>
    <dgm:pt modelId="{79485790-09C5-426C-B56B-A27523E37AD1}" type="parTrans" cxnId="{50182DD9-5EDB-48B2-8774-E4C24301C3D6}">
      <dgm:prSet/>
      <dgm:spPr/>
      <dgm:t>
        <a:bodyPr/>
        <a:lstStyle/>
        <a:p>
          <a:endParaRPr lang="en-US"/>
        </a:p>
      </dgm:t>
    </dgm:pt>
    <dgm:pt modelId="{CB4CE216-D588-4BEC-91C1-383E9F52D929}" type="sibTrans" cxnId="{50182DD9-5EDB-48B2-8774-E4C24301C3D6}">
      <dgm:prSet/>
      <dgm:spPr/>
      <dgm:t>
        <a:bodyPr/>
        <a:lstStyle/>
        <a:p>
          <a:endParaRPr lang="en-US"/>
        </a:p>
      </dgm:t>
    </dgm:pt>
    <dgm:pt modelId="{1AA1C33F-BBA2-4051-B0A0-8E97C8B8A578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000" dirty="0"/>
            <a:t>Higher in-hospital mortality</a:t>
          </a:r>
        </a:p>
      </dgm:t>
    </dgm:pt>
    <dgm:pt modelId="{1BD9440A-7801-4DBB-9974-C0200795A894}" type="parTrans" cxnId="{E26B7CF4-B67E-477C-8F04-FF416D26B64A}">
      <dgm:prSet/>
      <dgm:spPr/>
      <dgm:t>
        <a:bodyPr/>
        <a:lstStyle/>
        <a:p>
          <a:endParaRPr lang="en-US"/>
        </a:p>
      </dgm:t>
    </dgm:pt>
    <dgm:pt modelId="{457E126E-C31E-4CF1-A11A-91FCA028EED9}" type="sibTrans" cxnId="{E26B7CF4-B67E-477C-8F04-FF416D26B64A}">
      <dgm:prSet/>
      <dgm:spPr/>
      <dgm:t>
        <a:bodyPr/>
        <a:lstStyle/>
        <a:p>
          <a:endParaRPr lang="en-US"/>
        </a:p>
      </dgm:t>
    </dgm:pt>
    <dgm:pt modelId="{9070654B-06F4-4440-B7AB-5BF7B17C33B4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000" dirty="0"/>
            <a:t>Higher readmission rates</a:t>
          </a:r>
        </a:p>
      </dgm:t>
    </dgm:pt>
    <dgm:pt modelId="{20F5A88A-DEE1-4237-B4E9-49D95A4E3A60}" type="parTrans" cxnId="{D8BE7B7F-50CD-4066-8925-2CACF89C1C41}">
      <dgm:prSet/>
      <dgm:spPr/>
      <dgm:t>
        <a:bodyPr/>
        <a:lstStyle/>
        <a:p>
          <a:endParaRPr lang="en-US"/>
        </a:p>
      </dgm:t>
    </dgm:pt>
    <dgm:pt modelId="{2FEA7217-4676-4F48-AF6B-871352A6134F}" type="sibTrans" cxnId="{D8BE7B7F-50CD-4066-8925-2CACF89C1C41}">
      <dgm:prSet/>
      <dgm:spPr/>
      <dgm:t>
        <a:bodyPr/>
        <a:lstStyle/>
        <a:p>
          <a:endParaRPr lang="en-US"/>
        </a:p>
      </dgm:t>
    </dgm:pt>
    <dgm:pt modelId="{89923A69-447B-490D-91D6-CE6C2E5C1EF7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000" dirty="0"/>
            <a:t>More high-risk comorbidities</a:t>
          </a:r>
        </a:p>
      </dgm:t>
    </dgm:pt>
    <dgm:pt modelId="{B5ECD604-EC73-4CBA-BE6C-E02628DD9548}" type="parTrans" cxnId="{26F091B0-7178-4614-9926-C952689178E0}">
      <dgm:prSet/>
      <dgm:spPr/>
      <dgm:t>
        <a:bodyPr/>
        <a:lstStyle/>
        <a:p>
          <a:endParaRPr lang="en-US"/>
        </a:p>
      </dgm:t>
    </dgm:pt>
    <dgm:pt modelId="{5E2B626E-37B2-4690-9404-273C1BFAD940}" type="sibTrans" cxnId="{26F091B0-7178-4614-9926-C952689178E0}">
      <dgm:prSet/>
      <dgm:spPr/>
      <dgm:t>
        <a:bodyPr/>
        <a:lstStyle/>
        <a:p>
          <a:endParaRPr lang="en-US"/>
        </a:p>
      </dgm:t>
    </dgm:pt>
    <dgm:pt modelId="{9C7FFE39-2FCF-4417-98DE-5E37BBB7341C}" type="pres">
      <dgm:prSet presAssocID="{1ADBBFD0-0DDC-438A-8582-DED64BDE940F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BECCA99-A48A-4FF4-961D-532419FC8B7D}" type="pres">
      <dgm:prSet presAssocID="{0DD5450B-6015-4754-919B-EDD52C15CAFD}" presName="horFlow" presStyleCnt="0"/>
      <dgm:spPr/>
    </dgm:pt>
    <dgm:pt modelId="{5EED6382-DAE3-486B-988C-D584586EEF65}" type="pres">
      <dgm:prSet presAssocID="{0DD5450B-6015-4754-919B-EDD52C15CAFD}" presName="bigChev" presStyleLbl="node1" presStyleIdx="0" presStyleCnt="1"/>
      <dgm:spPr/>
    </dgm:pt>
    <dgm:pt modelId="{04F7D1EE-E42B-408C-8179-E986372E7EA6}" type="pres">
      <dgm:prSet presAssocID="{1BD9440A-7801-4DBB-9974-C0200795A894}" presName="parTrans" presStyleCnt="0"/>
      <dgm:spPr/>
    </dgm:pt>
    <dgm:pt modelId="{CD7C535F-7824-4CE8-BE13-106A70BAFE82}" type="pres">
      <dgm:prSet presAssocID="{1AA1C33F-BBA2-4051-B0A0-8E97C8B8A578}" presName="node" presStyleLbl="alignAccFollowNode1" presStyleIdx="0" presStyleCnt="3">
        <dgm:presLayoutVars>
          <dgm:bulletEnabled val="1"/>
        </dgm:presLayoutVars>
      </dgm:prSet>
      <dgm:spPr/>
    </dgm:pt>
    <dgm:pt modelId="{FB07D2EC-BA54-4A40-B684-D387A3AD6EF6}" type="pres">
      <dgm:prSet presAssocID="{457E126E-C31E-4CF1-A11A-91FCA028EED9}" presName="sibTrans" presStyleCnt="0"/>
      <dgm:spPr/>
    </dgm:pt>
    <dgm:pt modelId="{6698A7FB-5528-4059-ABE4-43E234ECFE36}" type="pres">
      <dgm:prSet presAssocID="{9070654B-06F4-4440-B7AB-5BF7B17C33B4}" presName="node" presStyleLbl="alignAccFollowNode1" presStyleIdx="1" presStyleCnt="3">
        <dgm:presLayoutVars>
          <dgm:bulletEnabled val="1"/>
        </dgm:presLayoutVars>
      </dgm:prSet>
      <dgm:spPr/>
    </dgm:pt>
    <dgm:pt modelId="{D749BE53-23FE-4C4D-8AB1-AC505781DC42}" type="pres">
      <dgm:prSet presAssocID="{2FEA7217-4676-4F48-AF6B-871352A6134F}" presName="sibTrans" presStyleCnt="0"/>
      <dgm:spPr/>
    </dgm:pt>
    <dgm:pt modelId="{A4743430-88AA-4E40-BE5C-57020CEB83DD}" type="pres">
      <dgm:prSet presAssocID="{89923A69-447B-490D-91D6-CE6C2E5C1EF7}" presName="node" presStyleLbl="alignAccFollowNode1" presStyleIdx="2" presStyleCnt="3">
        <dgm:presLayoutVars>
          <dgm:bulletEnabled val="1"/>
        </dgm:presLayoutVars>
      </dgm:prSet>
      <dgm:spPr/>
    </dgm:pt>
  </dgm:ptLst>
  <dgm:cxnLst>
    <dgm:cxn modelId="{C96D484A-C9D3-4D1D-A5D9-F85DD7517AFA}" type="presOf" srcId="{9070654B-06F4-4440-B7AB-5BF7B17C33B4}" destId="{6698A7FB-5528-4059-ABE4-43E234ECFE36}" srcOrd="0" destOrd="0" presId="urn:microsoft.com/office/officeart/2005/8/layout/lProcess3"/>
    <dgm:cxn modelId="{6593A952-FAEF-493D-A359-6EAFA6D837B5}" type="presOf" srcId="{1ADBBFD0-0DDC-438A-8582-DED64BDE940F}" destId="{9C7FFE39-2FCF-4417-98DE-5E37BBB7341C}" srcOrd="0" destOrd="0" presId="urn:microsoft.com/office/officeart/2005/8/layout/lProcess3"/>
    <dgm:cxn modelId="{D8BE7B7F-50CD-4066-8925-2CACF89C1C41}" srcId="{0DD5450B-6015-4754-919B-EDD52C15CAFD}" destId="{9070654B-06F4-4440-B7AB-5BF7B17C33B4}" srcOrd="1" destOrd="0" parTransId="{20F5A88A-DEE1-4237-B4E9-49D95A4E3A60}" sibTransId="{2FEA7217-4676-4F48-AF6B-871352A6134F}"/>
    <dgm:cxn modelId="{C224A886-58BD-4574-84A9-DC5488672DAF}" type="presOf" srcId="{1AA1C33F-BBA2-4051-B0A0-8E97C8B8A578}" destId="{CD7C535F-7824-4CE8-BE13-106A70BAFE82}" srcOrd="0" destOrd="0" presId="urn:microsoft.com/office/officeart/2005/8/layout/lProcess3"/>
    <dgm:cxn modelId="{78507389-3C8D-4492-A5C1-BD3FBB0BB162}" type="presOf" srcId="{89923A69-447B-490D-91D6-CE6C2E5C1EF7}" destId="{A4743430-88AA-4E40-BE5C-57020CEB83DD}" srcOrd="0" destOrd="0" presId="urn:microsoft.com/office/officeart/2005/8/layout/lProcess3"/>
    <dgm:cxn modelId="{308C579C-1AC0-4C51-AFF3-F29D4C2E84B6}" type="presOf" srcId="{0DD5450B-6015-4754-919B-EDD52C15CAFD}" destId="{5EED6382-DAE3-486B-988C-D584586EEF65}" srcOrd="0" destOrd="0" presId="urn:microsoft.com/office/officeart/2005/8/layout/lProcess3"/>
    <dgm:cxn modelId="{26F091B0-7178-4614-9926-C952689178E0}" srcId="{0DD5450B-6015-4754-919B-EDD52C15CAFD}" destId="{89923A69-447B-490D-91D6-CE6C2E5C1EF7}" srcOrd="2" destOrd="0" parTransId="{B5ECD604-EC73-4CBA-BE6C-E02628DD9548}" sibTransId="{5E2B626E-37B2-4690-9404-273C1BFAD940}"/>
    <dgm:cxn modelId="{50182DD9-5EDB-48B2-8774-E4C24301C3D6}" srcId="{1ADBBFD0-0DDC-438A-8582-DED64BDE940F}" destId="{0DD5450B-6015-4754-919B-EDD52C15CAFD}" srcOrd="0" destOrd="0" parTransId="{79485790-09C5-426C-B56B-A27523E37AD1}" sibTransId="{CB4CE216-D588-4BEC-91C1-383E9F52D929}"/>
    <dgm:cxn modelId="{E26B7CF4-B67E-477C-8F04-FF416D26B64A}" srcId="{0DD5450B-6015-4754-919B-EDD52C15CAFD}" destId="{1AA1C33F-BBA2-4051-B0A0-8E97C8B8A578}" srcOrd="0" destOrd="0" parTransId="{1BD9440A-7801-4DBB-9974-C0200795A894}" sibTransId="{457E126E-C31E-4CF1-A11A-91FCA028EED9}"/>
    <dgm:cxn modelId="{AFBDC389-1B52-4911-9062-49F9DF64BB42}" type="presParOf" srcId="{9C7FFE39-2FCF-4417-98DE-5E37BBB7341C}" destId="{EBECCA99-A48A-4FF4-961D-532419FC8B7D}" srcOrd="0" destOrd="0" presId="urn:microsoft.com/office/officeart/2005/8/layout/lProcess3"/>
    <dgm:cxn modelId="{789568F9-3293-424D-BD65-2C5BC8D40A29}" type="presParOf" srcId="{EBECCA99-A48A-4FF4-961D-532419FC8B7D}" destId="{5EED6382-DAE3-486B-988C-D584586EEF65}" srcOrd="0" destOrd="0" presId="urn:microsoft.com/office/officeart/2005/8/layout/lProcess3"/>
    <dgm:cxn modelId="{F1FFCCA5-6602-4FAE-BE3C-08A79769C2B9}" type="presParOf" srcId="{EBECCA99-A48A-4FF4-961D-532419FC8B7D}" destId="{04F7D1EE-E42B-408C-8179-E986372E7EA6}" srcOrd="1" destOrd="0" presId="urn:microsoft.com/office/officeart/2005/8/layout/lProcess3"/>
    <dgm:cxn modelId="{D49DCDE9-A090-4376-A04E-232C8B1D9AA8}" type="presParOf" srcId="{EBECCA99-A48A-4FF4-961D-532419FC8B7D}" destId="{CD7C535F-7824-4CE8-BE13-106A70BAFE82}" srcOrd="2" destOrd="0" presId="urn:microsoft.com/office/officeart/2005/8/layout/lProcess3"/>
    <dgm:cxn modelId="{A2294DF2-6965-45F0-AFD8-77DAD021E582}" type="presParOf" srcId="{EBECCA99-A48A-4FF4-961D-532419FC8B7D}" destId="{FB07D2EC-BA54-4A40-B684-D387A3AD6EF6}" srcOrd="3" destOrd="0" presId="urn:microsoft.com/office/officeart/2005/8/layout/lProcess3"/>
    <dgm:cxn modelId="{CA8E4FEC-2362-46E5-B7C4-29D2F460B59B}" type="presParOf" srcId="{EBECCA99-A48A-4FF4-961D-532419FC8B7D}" destId="{6698A7FB-5528-4059-ABE4-43E234ECFE36}" srcOrd="4" destOrd="0" presId="urn:microsoft.com/office/officeart/2005/8/layout/lProcess3"/>
    <dgm:cxn modelId="{BCA4E843-8041-4DD9-B628-CF6CE13EF0B4}" type="presParOf" srcId="{EBECCA99-A48A-4FF4-961D-532419FC8B7D}" destId="{D749BE53-23FE-4C4D-8AB1-AC505781DC42}" srcOrd="5" destOrd="0" presId="urn:microsoft.com/office/officeart/2005/8/layout/lProcess3"/>
    <dgm:cxn modelId="{D780B00E-0D83-4418-A5C8-36E108EB9842}" type="presParOf" srcId="{EBECCA99-A48A-4FF4-961D-532419FC8B7D}" destId="{A4743430-88AA-4E40-BE5C-57020CEB83DD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DBBFD0-0DDC-438A-8582-DED64BDE940F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D5450B-6015-4754-919B-EDD52C15CAFD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Before</a:t>
          </a:r>
        </a:p>
      </dgm:t>
    </dgm:pt>
    <dgm:pt modelId="{79485790-09C5-426C-B56B-A27523E37AD1}" type="parTrans" cxnId="{50182DD9-5EDB-48B2-8774-E4C24301C3D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B4CE216-D588-4BEC-91C1-383E9F52D929}" type="sibTrans" cxnId="{50182DD9-5EDB-48B2-8774-E4C24301C3D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AA1C33F-BBA2-4051-B0A0-8E97C8B8A578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tx1">
                  <a:lumMod val="75000"/>
                  <a:lumOff val="25000"/>
                </a:schemeClr>
              </a:solidFill>
            </a:rPr>
            <a:t>Data Silos</a:t>
          </a:r>
        </a:p>
      </dgm:t>
    </dgm:pt>
    <dgm:pt modelId="{1BD9440A-7801-4DBB-9974-C0200795A894}" type="parTrans" cxnId="{E26B7CF4-B67E-477C-8F04-FF416D26B64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57E126E-C31E-4CF1-A11A-91FCA028EED9}" type="sibTrans" cxnId="{E26B7CF4-B67E-477C-8F04-FF416D26B64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070654B-06F4-4440-B7AB-5BF7B17C33B4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tx1">
                  <a:lumMod val="75000"/>
                  <a:lumOff val="25000"/>
                </a:schemeClr>
              </a:solidFill>
            </a:rPr>
            <a:t>Information Silos</a:t>
          </a:r>
        </a:p>
      </dgm:t>
    </dgm:pt>
    <dgm:pt modelId="{20F5A88A-DEE1-4237-B4E9-49D95A4E3A60}" type="parTrans" cxnId="{D8BE7B7F-50CD-4066-8925-2CACF89C1C4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FEA7217-4676-4F48-AF6B-871352A6134F}" type="sibTrans" cxnId="{D8BE7B7F-50CD-4066-8925-2CACF89C1C4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9923A69-447B-490D-91D6-CE6C2E5C1EF7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tx1">
                  <a:lumMod val="75000"/>
                  <a:lumOff val="25000"/>
                </a:schemeClr>
              </a:solidFill>
            </a:rPr>
            <a:t>Isolated QI Projects</a:t>
          </a:r>
        </a:p>
      </dgm:t>
    </dgm:pt>
    <dgm:pt modelId="{B5ECD604-EC73-4CBA-BE6C-E02628DD9548}" type="parTrans" cxnId="{26F091B0-7178-4614-9926-C952689178E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E2B626E-37B2-4690-9404-273C1BFAD940}" type="sibTrans" cxnId="{26F091B0-7178-4614-9926-C952689178E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018F1D2-DF5C-4450-878A-4D22EBBE1575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tx1">
                  <a:lumMod val="75000"/>
                  <a:lumOff val="25000"/>
                </a:schemeClr>
              </a:solidFill>
            </a:rPr>
            <a:t>Pockets of success</a:t>
          </a:r>
        </a:p>
      </dgm:t>
    </dgm:pt>
    <dgm:pt modelId="{7A8A5CB6-01EF-4C1E-AABF-E70DBCD0A959}" type="parTrans" cxnId="{6AE217A1-C22C-4E53-B6AE-4FFCFEE24E0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E0A9C86-CD22-4BB0-BF87-926F2760A39D}" type="sibTrans" cxnId="{6AE217A1-C22C-4E53-B6AE-4FFCFEE24E0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C7FFE39-2FCF-4417-98DE-5E37BBB7341C}" type="pres">
      <dgm:prSet presAssocID="{1ADBBFD0-0DDC-438A-8582-DED64BDE940F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BECCA99-A48A-4FF4-961D-532419FC8B7D}" type="pres">
      <dgm:prSet presAssocID="{0DD5450B-6015-4754-919B-EDD52C15CAFD}" presName="horFlow" presStyleCnt="0"/>
      <dgm:spPr/>
    </dgm:pt>
    <dgm:pt modelId="{5EED6382-DAE3-486B-988C-D584586EEF65}" type="pres">
      <dgm:prSet presAssocID="{0DD5450B-6015-4754-919B-EDD52C15CAFD}" presName="bigChev" presStyleLbl="node1" presStyleIdx="0" presStyleCnt="1"/>
      <dgm:spPr/>
    </dgm:pt>
    <dgm:pt modelId="{04F7D1EE-E42B-408C-8179-E986372E7EA6}" type="pres">
      <dgm:prSet presAssocID="{1BD9440A-7801-4DBB-9974-C0200795A894}" presName="parTrans" presStyleCnt="0"/>
      <dgm:spPr/>
    </dgm:pt>
    <dgm:pt modelId="{CD7C535F-7824-4CE8-BE13-106A70BAFE82}" type="pres">
      <dgm:prSet presAssocID="{1AA1C33F-BBA2-4051-B0A0-8E97C8B8A578}" presName="node" presStyleLbl="alignAccFollowNode1" presStyleIdx="0" presStyleCnt="4">
        <dgm:presLayoutVars>
          <dgm:bulletEnabled val="1"/>
        </dgm:presLayoutVars>
      </dgm:prSet>
      <dgm:spPr/>
    </dgm:pt>
    <dgm:pt modelId="{FB07D2EC-BA54-4A40-B684-D387A3AD6EF6}" type="pres">
      <dgm:prSet presAssocID="{457E126E-C31E-4CF1-A11A-91FCA028EED9}" presName="sibTrans" presStyleCnt="0"/>
      <dgm:spPr/>
    </dgm:pt>
    <dgm:pt modelId="{6698A7FB-5528-4059-ABE4-43E234ECFE36}" type="pres">
      <dgm:prSet presAssocID="{9070654B-06F4-4440-B7AB-5BF7B17C33B4}" presName="node" presStyleLbl="alignAccFollowNode1" presStyleIdx="1" presStyleCnt="4">
        <dgm:presLayoutVars>
          <dgm:bulletEnabled val="1"/>
        </dgm:presLayoutVars>
      </dgm:prSet>
      <dgm:spPr/>
    </dgm:pt>
    <dgm:pt modelId="{D749BE53-23FE-4C4D-8AB1-AC505781DC42}" type="pres">
      <dgm:prSet presAssocID="{2FEA7217-4676-4F48-AF6B-871352A6134F}" presName="sibTrans" presStyleCnt="0"/>
      <dgm:spPr/>
    </dgm:pt>
    <dgm:pt modelId="{A4743430-88AA-4E40-BE5C-57020CEB83DD}" type="pres">
      <dgm:prSet presAssocID="{89923A69-447B-490D-91D6-CE6C2E5C1EF7}" presName="node" presStyleLbl="alignAccFollowNode1" presStyleIdx="2" presStyleCnt="4">
        <dgm:presLayoutVars>
          <dgm:bulletEnabled val="1"/>
        </dgm:presLayoutVars>
      </dgm:prSet>
      <dgm:spPr/>
    </dgm:pt>
    <dgm:pt modelId="{36B3855D-5438-4C4C-B4FD-C481511F2C22}" type="pres">
      <dgm:prSet presAssocID="{5E2B626E-37B2-4690-9404-273C1BFAD940}" presName="sibTrans" presStyleCnt="0"/>
      <dgm:spPr/>
    </dgm:pt>
    <dgm:pt modelId="{DB72AF48-50F0-4068-8C72-001A1513E509}" type="pres">
      <dgm:prSet presAssocID="{0018F1D2-DF5C-4450-878A-4D22EBBE1575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77BAA90D-2F81-41FA-A96F-9C2982702608}" type="presOf" srcId="{89923A69-447B-490D-91D6-CE6C2E5C1EF7}" destId="{A4743430-88AA-4E40-BE5C-57020CEB83DD}" srcOrd="0" destOrd="0" presId="urn:microsoft.com/office/officeart/2005/8/layout/lProcess3"/>
    <dgm:cxn modelId="{FAB7A159-2C87-4375-AB52-E9BC64D5909D}" type="presOf" srcId="{9070654B-06F4-4440-B7AB-5BF7B17C33B4}" destId="{6698A7FB-5528-4059-ABE4-43E234ECFE36}" srcOrd="0" destOrd="0" presId="urn:microsoft.com/office/officeart/2005/8/layout/lProcess3"/>
    <dgm:cxn modelId="{7A7C885A-299B-4224-B471-99C282D0186B}" type="presOf" srcId="{0DD5450B-6015-4754-919B-EDD52C15CAFD}" destId="{5EED6382-DAE3-486B-988C-D584586EEF65}" srcOrd="0" destOrd="0" presId="urn:microsoft.com/office/officeart/2005/8/layout/lProcess3"/>
    <dgm:cxn modelId="{D8BE7B7F-50CD-4066-8925-2CACF89C1C41}" srcId="{0DD5450B-6015-4754-919B-EDD52C15CAFD}" destId="{9070654B-06F4-4440-B7AB-5BF7B17C33B4}" srcOrd="1" destOrd="0" parTransId="{20F5A88A-DEE1-4237-B4E9-49D95A4E3A60}" sibTransId="{2FEA7217-4676-4F48-AF6B-871352A6134F}"/>
    <dgm:cxn modelId="{6AE217A1-C22C-4E53-B6AE-4FFCFEE24E03}" srcId="{0DD5450B-6015-4754-919B-EDD52C15CAFD}" destId="{0018F1D2-DF5C-4450-878A-4D22EBBE1575}" srcOrd="3" destOrd="0" parTransId="{7A8A5CB6-01EF-4C1E-AABF-E70DBCD0A959}" sibTransId="{3E0A9C86-CD22-4BB0-BF87-926F2760A39D}"/>
    <dgm:cxn modelId="{26F091B0-7178-4614-9926-C952689178E0}" srcId="{0DD5450B-6015-4754-919B-EDD52C15CAFD}" destId="{89923A69-447B-490D-91D6-CE6C2E5C1EF7}" srcOrd="2" destOrd="0" parTransId="{B5ECD604-EC73-4CBA-BE6C-E02628DD9548}" sibTransId="{5E2B626E-37B2-4690-9404-273C1BFAD940}"/>
    <dgm:cxn modelId="{8637BFC9-56B7-49FE-86A1-E51C1EF29DAE}" type="presOf" srcId="{1AA1C33F-BBA2-4051-B0A0-8E97C8B8A578}" destId="{CD7C535F-7824-4CE8-BE13-106A70BAFE82}" srcOrd="0" destOrd="0" presId="urn:microsoft.com/office/officeart/2005/8/layout/lProcess3"/>
    <dgm:cxn modelId="{50182DD9-5EDB-48B2-8774-E4C24301C3D6}" srcId="{1ADBBFD0-0DDC-438A-8582-DED64BDE940F}" destId="{0DD5450B-6015-4754-919B-EDD52C15CAFD}" srcOrd="0" destOrd="0" parTransId="{79485790-09C5-426C-B56B-A27523E37AD1}" sibTransId="{CB4CE216-D588-4BEC-91C1-383E9F52D929}"/>
    <dgm:cxn modelId="{E26B7CF4-B67E-477C-8F04-FF416D26B64A}" srcId="{0DD5450B-6015-4754-919B-EDD52C15CAFD}" destId="{1AA1C33F-BBA2-4051-B0A0-8E97C8B8A578}" srcOrd="0" destOrd="0" parTransId="{1BD9440A-7801-4DBB-9974-C0200795A894}" sibTransId="{457E126E-C31E-4CF1-A11A-91FCA028EED9}"/>
    <dgm:cxn modelId="{FA073EFD-65D8-41C5-AE85-5BDB14CA9594}" type="presOf" srcId="{1ADBBFD0-0DDC-438A-8582-DED64BDE940F}" destId="{9C7FFE39-2FCF-4417-98DE-5E37BBB7341C}" srcOrd="0" destOrd="0" presId="urn:microsoft.com/office/officeart/2005/8/layout/lProcess3"/>
    <dgm:cxn modelId="{F103B9FD-94B6-4900-883E-ECC49FAFBDCF}" type="presOf" srcId="{0018F1D2-DF5C-4450-878A-4D22EBBE1575}" destId="{DB72AF48-50F0-4068-8C72-001A1513E509}" srcOrd="0" destOrd="0" presId="urn:microsoft.com/office/officeart/2005/8/layout/lProcess3"/>
    <dgm:cxn modelId="{39D83543-F9DA-4F53-BC1E-F8AF1CE85737}" type="presParOf" srcId="{9C7FFE39-2FCF-4417-98DE-5E37BBB7341C}" destId="{EBECCA99-A48A-4FF4-961D-532419FC8B7D}" srcOrd="0" destOrd="0" presId="urn:microsoft.com/office/officeart/2005/8/layout/lProcess3"/>
    <dgm:cxn modelId="{B6B40792-A139-4CCB-B3F8-0093C3632599}" type="presParOf" srcId="{EBECCA99-A48A-4FF4-961D-532419FC8B7D}" destId="{5EED6382-DAE3-486B-988C-D584586EEF65}" srcOrd="0" destOrd="0" presId="urn:microsoft.com/office/officeart/2005/8/layout/lProcess3"/>
    <dgm:cxn modelId="{E2DACEC9-3681-40AB-8198-D788BE1A9A4E}" type="presParOf" srcId="{EBECCA99-A48A-4FF4-961D-532419FC8B7D}" destId="{04F7D1EE-E42B-408C-8179-E986372E7EA6}" srcOrd="1" destOrd="0" presId="urn:microsoft.com/office/officeart/2005/8/layout/lProcess3"/>
    <dgm:cxn modelId="{8C8F2E7F-F998-4F0E-9F85-A3795248BF98}" type="presParOf" srcId="{EBECCA99-A48A-4FF4-961D-532419FC8B7D}" destId="{CD7C535F-7824-4CE8-BE13-106A70BAFE82}" srcOrd="2" destOrd="0" presId="urn:microsoft.com/office/officeart/2005/8/layout/lProcess3"/>
    <dgm:cxn modelId="{E8DC063D-BA90-4A44-9512-6A6B9B121283}" type="presParOf" srcId="{EBECCA99-A48A-4FF4-961D-532419FC8B7D}" destId="{FB07D2EC-BA54-4A40-B684-D387A3AD6EF6}" srcOrd="3" destOrd="0" presId="urn:microsoft.com/office/officeart/2005/8/layout/lProcess3"/>
    <dgm:cxn modelId="{ACC5D611-055B-42F7-8C91-25E1A39F2A14}" type="presParOf" srcId="{EBECCA99-A48A-4FF4-961D-532419FC8B7D}" destId="{6698A7FB-5528-4059-ABE4-43E234ECFE36}" srcOrd="4" destOrd="0" presId="urn:microsoft.com/office/officeart/2005/8/layout/lProcess3"/>
    <dgm:cxn modelId="{E7D1D611-A964-49AF-B920-DBDA45A94E09}" type="presParOf" srcId="{EBECCA99-A48A-4FF4-961D-532419FC8B7D}" destId="{D749BE53-23FE-4C4D-8AB1-AC505781DC42}" srcOrd="5" destOrd="0" presId="urn:microsoft.com/office/officeart/2005/8/layout/lProcess3"/>
    <dgm:cxn modelId="{F9A9E93D-4181-4DD9-94E4-59715AFA74A8}" type="presParOf" srcId="{EBECCA99-A48A-4FF4-961D-532419FC8B7D}" destId="{A4743430-88AA-4E40-BE5C-57020CEB83DD}" srcOrd="6" destOrd="0" presId="urn:microsoft.com/office/officeart/2005/8/layout/lProcess3"/>
    <dgm:cxn modelId="{8D523188-30D0-450A-834B-8DB6BB3D9DD1}" type="presParOf" srcId="{EBECCA99-A48A-4FF4-961D-532419FC8B7D}" destId="{36B3855D-5438-4C4C-B4FD-C481511F2C22}" srcOrd="7" destOrd="0" presId="urn:microsoft.com/office/officeart/2005/8/layout/lProcess3"/>
    <dgm:cxn modelId="{72B3A34D-93D8-4F78-AD42-D204B0862E84}" type="presParOf" srcId="{EBECCA99-A48A-4FF4-961D-532419FC8B7D}" destId="{DB72AF48-50F0-4068-8C72-001A1513E509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DBBFD0-0DDC-438A-8582-DED64BDE940F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D5450B-6015-4754-919B-EDD52C15CAFD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Before</a:t>
          </a:r>
        </a:p>
      </dgm:t>
    </dgm:pt>
    <dgm:pt modelId="{79485790-09C5-426C-B56B-A27523E37AD1}" type="parTrans" cxnId="{50182DD9-5EDB-48B2-8774-E4C24301C3D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B4CE216-D588-4BEC-91C1-383E9F52D929}" type="sibTrans" cxnId="{50182DD9-5EDB-48B2-8774-E4C24301C3D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AA1C33F-BBA2-4051-B0A0-8E97C8B8A578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tx1">
                  <a:lumMod val="75000"/>
                  <a:lumOff val="25000"/>
                </a:schemeClr>
              </a:solidFill>
            </a:rPr>
            <a:t>Data Silos</a:t>
          </a:r>
        </a:p>
      </dgm:t>
    </dgm:pt>
    <dgm:pt modelId="{1BD9440A-7801-4DBB-9974-C0200795A894}" type="parTrans" cxnId="{E26B7CF4-B67E-477C-8F04-FF416D26B64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57E126E-C31E-4CF1-A11A-91FCA028EED9}" type="sibTrans" cxnId="{E26B7CF4-B67E-477C-8F04-FF416D26B64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070654B-06F4-4440-B7AB-5BF7B17C33B4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tx1">
                  <a:lumMod val="75000"/>
                  <a:lumOff val="25000"/>
                </a:schemeClr>
              </a:solidFill>
            </a:rPr>
            <a:t>Information Silos</a:t>
          </a:r>
        </a:p>
      </dgm:t>
    </dgm:pt>
    <dgm:pt modelId="{20F5A88A-DEE1-4237-B4E9-49D95A4E3A60}" type="parTrans" cxnId="{D8BE7B7F-50CD-4066-8925-2CACF89C1C4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FEA7217-4676-4F48-AF6B-871352A6134F}" type="sibTrans" cxnId="{D8BE7B7F-50CD-4066-8925-2CACF89C1C4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9923A69-447B-490D-91D6-CE6C2E5C1EF7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tx1">
                  <a:lumMod val="75000"/>
                  <a:lumOff val="25000"/>
                </a:schemeClr>
              </a:solidFill>
            </a:rPr>
            <a:t>Isolated QI Projects</a:t>
          </a:r>
        </a:p>
      </dgm:t>
    </dgm:pt>
    <dgm:pt modelId="{B5ECD604-EC73-4CBA-BE6C-E02628DD9548}" type="parTrans" cxnId="{26F091B0-7178-4614-9926-C952689178E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E2B626E-37B2-4690-9404-273C1BFAD940}" type="sibTrans" cxnId="{26F091B0-7178-4614-9926-C952689178E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018F1D2-DF5C-4450-878A-4D22EBBE1575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tx1">
                  <a:lumMod val="75000"/>
                  <a:lumOff val="25000"/>
                </a:schemeClr>
              </a:solidFill>
            </a:rPr>
            <a:t>Pockets of success</a:t>
          </a:r>
        </a:p>
      </dgm:t>
    </dgm:pt>
    <dgm:pt modelId="{7A8A5CB6-01EF-4C1E-AABF-E70DBCD0A959}" type="parTrans" cxnId="{6AE217A1-C22C-4E53-B6AE-4FFCFEE24E0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E0A9C86-CD22-4BB0-BF87-926F2760A39D}" type="sibTrans" cxnId="{6AE217A1-C22C-4E53-B6AE-4FFCFEE24E0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C4FE4C9-667E-420B-A544-3F225C554120}">
      <dgm:prSet phldrT="[Text]" custT="1"/>
      <dgm:spPr>
        <a:solidFill>
          <a:schemeClr val="accent5">
            <a:lumMod val="75000"/>
            <a:alpha val="90000"/>
          </a:schemeClr>
        </a:solidFill>
      </dgm:spPr>
      <dgm:t>
        <a:bodyPr/>
        <a:lstStyle/>
        <a:p>
          <a:r>
            <a:rPr lang="en-US" sz="5000" dirty="0">
              <a:solidFill>
                <a:schemeClr val="bg1"/>
              </a:solidFill>
            </a:rPr>
            <a:t>Goal</a:t>
          </a:r>
        </a:p>
      </dgm:t>
    </dgm:pt>
    <dgm:pt modelId="{FA086EE3-626F-432D-96DD-26ABA944C8F0}" type="parTrans" cxnId="{5874D93D-1E75-4B98-87AD-2EEAB39F6DA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8BCD96B-879F-4231-B629-181B16DD9EA6}" type="sibTrans" cxnId="{5874D93D-1E75-4B98-87AD-2EEAB39F6DA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F20EA7D-779F-4F9F-AE28-326F182F60DD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tx1">
                  <a:lumMod val="75000"/>
                  <a:lumOff val="25000"/>
                </a:schemeClr>
              </a:solidFill>
            </a:rPr>
            <a:t>Integrated Data, Automated Reporting</a:t>
          </a:r>
        </a:p>
      </dgm:t>
    </dgm:pt>
    <dgm:pt modelId="{46CBCE08-C409-4249-A54A-354BDA2AA24B}" type="parTrans" cxnId="{A8D86C38-7E3C-4FB1-BC5C-0D3B72400E6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C0DB258-98E7-472C-94DD-F988EF287715}" type="sibTrans" cxnId="{A8D86C38-7E3C-4FB1-BC5C-0D3B72400E6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9B1DC0D-A7EE-40D8-847A-E112DEF90CC1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tx1">
                  <a:lumMod val="75000"/>
                  <a:lumOff val="25000"/>
                </a:schemeClr>
              </a:solidFill>
            </a:rPr>
            <a:t>Holistic understanding</a:t>
          </a:r>
        </a:p>
      </dgm:t>
    </dgm:pt>
    <dgm:pt modelId="{B0481A1A-37C3-4AB4-A678-1755A8AA63C3}" type="parTrans" cxnId="{BC833A72-7D98-46CD-A4B2-2D5E23EB19C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3E5E9FD-5A87-42BC-B80F-E216B7A6734A}" type="sibTrans" cxnId="{BC833A72-7D98-46CD-A4B2-2D5E23EB19C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B28CDBC-FE3E-413D-84C8-7C528E6D4A83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tx1">
                  <a:lumMod val="75000"/>
                  <a:lumOff val="25000"/>
                </a:schemeClr>
              </a:solidFill>
            </a:rPr>
            <a:t>System-wide interventions</a:t>
          </a:r>
        </a:p>
      </dgm:t>
    </dgm:pt>
    <dgm:pt modelId="{95D57A6D-D8AD-435B-A5A9-623806FC8BA9}" type="parTrans" cxnId="{4B93ABE7-35E6-4965-B732-418321C5332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534211E-48D6-45FB-BD52-C045AD9576E6}" type="sibTrans" cxnId="{4B93ABE7-35E6-4965-B732-418321C5332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B2E6FF0-D4C4-417B-9B19-1AD515CDF1A8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tx1">
                  <a:lumMod val="75000"/>
                  <a:lumOff val="25000"/>
                </a:schemeClr>
              </a:solidFill>
            </a:rPr>
            <a:t>Standardized, high-quality patient care</a:t>
          </a:r>
        </a:p>
      </dgm:t>
    </dgm:pt>
    <dgm:pt modelId="{E9BEE880-D9B7-43B9-BEE4-B746A6B2EB46}" type="parTrans" cxnId="{9C63D8A4-3AFA-4A11-B1FC-BDDF4610374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1A2A5A5-BF33-486A-94C9-E746EB3D172F}" type="sibTrans" cxnId="{9C63D8A4-3AFA-4A11-B1FC-BDDF4610374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C7FFE39-2FCF-4417-98DE-5E37BBB7341C}" type="pres">
      <dgm:prSet presAssocID="{1ADBBFD0-0DDC-438A-8582-DED64BDE940F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BECCA99-A48A-4FF4-961D-532419FC8B7D}" type="pres">
      <dgm:prSet presAssocID="{0DD5450B-6015-4754-919B-EDD52C15CAFD}" presName="horFlow" presStyleCnt="0"/>
      <dgm:spPr/>
    </dgm:pt>
    <dgm:pt modelId="{5EED6382-DAE3-486B-988C-D584586EEF65}" type="pres">
      <dgm:prSet presAssocID="{0DD5450B-6015-4754-919B-EDD52C15CAFD}" presName="bigChev" presStyleLbl="node1" presStyleIdx="0" presStyleCnt="2"/>
      <dgm:spPr/>
    </dgm:pt>
    <dgm:pt modelId="{04F7D1EE-E42B-408C-8179-E986372E7EA6}" type="pres">
      <dgm:prSet presAssocID="{1BD9440A-7801-4DBB-9974-C0200795A894}" presName="parTrans" presStyleCnt="0"/>
      <dgm:spPr/>
    </dgm:pt>
    <dgm:pt modelId="{CD7C535F-7824-4CE8-BE13-106A70BAFE82}" type="pres">
      <dgm:prSet presAssocID="{1AA1C33F-BBA2-4051-B0A0-8E97C8B8A578}" presName="node" presStyleLbl="alignAccFollowNode1" presStyleIdx="0" presStyleCnt="8">
        <dgm:presLayoutVars>
          <dgm:bulletEnabled val="1"/>
        </dgm:presLayoutVars>
      </dgm:prSet>
      <dgm:spPr/>
    </dgm:pt>
    <dgm:pt modelId="{FB07D2EC-BA54-4A40-B684-D387A3AD6EF6}" type="pres">
      <dgm:prSet presAssocID="{457E126E-C31E-4CF1-A11A-91FCA028EED9}" presName="sibTrans" presStyleCnt="0"/>
      <dgm:spPr/>
    </dgm:pt>
    <dgm:pt modelId="{6698A7FB-5528-4059-ABE4-43E234ECFE36}" type="pres">
      <dgm:prSet presAssocID="{9070654B-06F4-4440-B7AB-5BF7B17C33B4}" presName="node" presStyleLbl="alignAccFollowNode1" presStyleIdx="1" presStyleCnt="8">
        <dgm:presLayoutVars>
          <dgm:bulletEnabled val="1"/>
        </dgm:presLayoutVars>
      </dgm:prSet>
      <dgm:spPr/>
    </dgm:pt>
    <dgm:pt modelId="{D749BE53-23FE-4C4D-8AB1-AC505781DC42}" type="pres">
      <dgm:prSet presAssocID="{2FEA7217-4676-4F48-AF6B-871352A6134F}" presName="sibTrans" presStyleCnt="0"/>
      <dgm:spPr/>
    </dgm:pt>
    <dgm:pt modelId="{A4743430-88AA-4E40-BE5C-57020CEB83DD}" type="pres">
      <dgm:prSet presAssocID="{89923A69-447B-490D-91D6-CE6C2E5C1EF7}" presName="node" presStyleLbl="alignAccFollowNode1" presStyleIdx="2" presStyleCnt="8">
        <dgm:presLayoutVars>
          <dgm:bulletEnabled val="1"/>
        </dgm:presLayoutVars>
      </dgm:prSet>
      <dgm:spPr/>
    </dgm:pt>
    <dgm:pt modelId="{36B3855D-5438-4C4C-B4FD-C481511F2C22}" type="pres">
      <dgm:prSet presAssocID="{5E2B626E-37B2-4690-9404-273C1BFAD940}" presName="sibTrans" presStyleCnt="0"/>
      <dgm:spPr/>
    </dgm:pt>
    <dgm:pt modelId="{DB72AF48-50F0-4068-8C72-001A1513E509}" type="pres">
      <dgm:prSet presAssocID="{0018F1D2-DF5C-4450-878A-4D22EBBE1575}" presName="node" presStyleLbl="alignAccFollowNode1" presStyleIdx="3" presStyleCnt="8">
        <dgm:presLayoutVars>
          <dgm:bulletEnabled val="1"/>
        </dgm:presLayoutVars>
      </dgm:prSet>
      <dgm:spPr/>
    </dgm:pt>
    <dgm:pt modelId="{5371D3A7-A67A-40DC-A622-6EC1A26C428D}" type="pres">
      <dgm:prSet presAssocID="{0DD5450B-6015-4754-919B-EDD52C15CAFD}" presName="vSp" presStyleCnt="0"/>
      <dgm:spPr/>
    </dgm:pt>
    <dgm:pt modelId="{2A5E1A11-A761-48D7-97B1-83888D14004E}" type="pres">
      <dgm:prSet presAssocID="{2C4FE4C9-667E-420B-A544-3F225C554120}" presName="horFlow" presStyleCnt="0"/>
      <dgm:spPr/>
    </dgm:pt>
    <dgm:pt modelId="{21191B70-D9A0-4FC8-8D82-7FCF7B4A7D7C}" type="pres">
      <dgm:prSet presAssocID="{2C4FE4C9-667E-420B-A544-3F225C554120}" presName="bigChev" presStyleLbl="node1" presStyleIdx="1" presStyleCnt="2"/>
      <dgm:spPr/>
    </dgm:pt>
    <dgm:pt modelId="{889B8F08-F072-4D16-BC42-B8FA014E3186}" type="pres">
      <dgm:prSet presAssocID="{46CBCE08-C409-4249-A54A-354BDA2AA24B}" presName="parTrans" presStyleCnt="0"/>
      <dgm:spPr/>
    </dgm:pt>
    <dgm:pt modelId="{8D3EEF83-D199-4501-8890-1E0D1774FCA7}" type="pres">
      <dgm:prSet presAssocID="{EF20EA7D-779F-4F9F-AE28-326F182F60DD}" presName="node" presStyleLbl="alignAccFollowNode1" presStyleIdx="4" presStyleCnt="8">
        <dgm:presLayoutVars>
          <dgm:bulletEnabled val="1"/>
        </dgm:presLayoutVars>
      </dgm:prSet>
      <dgm:spPr/>
    </dgm:pt>
    <dgm:pt modelId="{FC068501-40A0-4AC0-A8BB-172EC76D0E3D}" type="pres">
      <dgm:prSet presAssocID="{FC0DB258-98E7-472C-94DD-F988EF287715}" presName="sibTrans" presStyleCnt="0"/>
      <dgm:spPr/>
    </dgm:pt>
    <dgm:pt modelId="{CA5489B9-45A2-47CC-B134-C0984E487528}" type="pres">
      <dgm:prSet presAssocID="{F9B1DC0D-A7EE-40D8-847A-E112DEF90CC1}" presName="node" presStyleLbl="alignAccFollowNode1" presStyleIdx="5" presStyleCnt="8">
        <dgm:presLayoutVars>
          <dgm:bulletEnabled val="1"/>
        </dgm:presLayoutVars>
      </dgm:prSet>
      <dgm:spPr/>
    </dgm:pt>
    <dgm:pt modelId="{754C9A7B-787E-4344-A85A-F7D515F6B364}" type="pres">
      <dgm:prSet presAssocID="{F3E5E9FD-5A87-42BC-B80F-E216B7A6734A}" presName="sibTrans" presStyleCnt="0"/>
      <dgm:spPr/>
    </dgm:pt>
    <dgm:pt modelId="{2379C211-D495-44D6-9B2A-A97D63224F37}" type="pres">
      <dgm:prSet presAssocID="{2B28CDBC-FE3E-413D-84C8-7C528E6D4A83}" presName="node" presStyleLbl="alignAccFollowNode1" presStyleIdx="6" presStyleCnt="8">
        <dgm:presLayoutVars>
          <dgm:bulletEnabled val="1"/>
        </dgm:presLayoutVars>
      </dgm:prSet>
      <dgm:spPr/>
    </dgm:pt>
    <dgm:pt modelId="{29EE1704-D7B3-4F53-98EE-4998FE12EF08}" type="pres">
      <dgm:prSet presAssocID="{B534211E-48D6-45FB-BD52-C045AD9576E6}" presName="sibTrans" presStyleCnt="0"/>
      <dgm:spPr/>
    </dgm:pt>
    <dgm:pt modelId="{7631FDDA-FB18-4689-9A5A-657482B6764E}" type="pres">
      <dgm:prSet presAssocID="{1B2E6FF0-D4C4-417B-9B19-1AD515CDF1A8}" presName="node" presStyleLbl="alignAccFollowNode1" presStyleIdx="7" presStyleCnt="8">
        <dgm:presLayoutVars>
          <dgm:bulletEnabled val="1"/>
        </dgm:presLayoutVars>
      </dgm:prSet>
      <dgm:spPr/>
    </dgm:pt>
  </dgm:ptLst>
  <dgm:cxnLst>
    <dgm:cxn modelId="{77BAA90D-2F81-41FA-A96F-9C2982702608}" type="presOf" srcId="{89923A69-447B-490D-91D6-CE6C2E5C1EF7}" destId="{A4743430-88AA-4E40-BE5C-57020CEB83DD}" srcOrd="0" destOrd="0" presId="urn:microsoft.com/office/officeart/2005/8/layout/lProcess3"/>
    <dgm:cxn modelId="{CEE0751A-C4F1-4B36-A416-20BB4FDAEE0C}" type="presOf" srcId="{1B2E6FF0-D4C4-417B-9B19-1AD515CDF1A8}" destId="{7631FDDA-FB18-4689-9A5A-657482B6764E}" srcOrd="0" destOrd="0" presId="urn:microsoft.com/office/officeart/2005/8/layout/lProcess3"/>
    <dgm:cxn modelId="{ABBBC521-1A66-420D-8067-4781ED4E9FC7}" type="presOf" srcId="{2B28CDBC-FE3E-413D-84C8-7C528E6D4A83}" destId="{2379C211-D495-44D6-9B2A-A97D63224F37}" srcOrd="0" destOrd="0" presId="urn:microsoft.com/office/officeart/2005/8/layout/lProcess3"/>
    <dgm:cxn modelId="{A8D86C38-7E3C-4FB1-BC5C-0D3B72400E68}" srcId="{2C4FE4C9-667E-420B-A544-3F225C554120}" destId="{EF20EA7D-779F-4F9F-AE28-326F182F60DD}" srcOrd="0" destOrd="0" parTransId="{46CBCE08-C409-4249-A54A-354BDA2AA24B}" sibTransId="{FC0DB258-98E7-472C-94DD-F988EF287715}"/>
    <dgm:cxn modelId="{5874D93D-1E75-4B98-87AD-2EEAB39F6DAC}" srcId="{1ADBBFD0-0DDC-438A-8582-DED64BDE940F}" destId="{2C4FE4C9-667E-420B-A544-3F225C554120}" srcOrd="1" destOrd="0" parTransId="{FA086EE3-626F-432D-96DD-26ABA944C8F0}" sibTransId="{18BCD96B-879F-4231-B629-181B16DD9EA6}"/>
    <dgm:cxn modelId="{5086C64A-9B57-469C-BA31-64FDB8078BBF}" type="presOf" srcId="{2C4FE4C9-667E-420B-A544-3F225C554120}" destId="{21191B70-D9A0-4FC8-8D82-7FCF7B4A7D7C}" srcOrd="0" destOrd="0" presId="urn:microsoft.com/office/officeart/2005/8/layout/lProcess3"/>
    <dgm:cxn modelId="{FAB7A159-2C87-4375-AB52-E9BC64D5909D}" type="presOf" srcId="{9070654B-06F4-4440-B7AB-5BF7B17C33B4}" destId="{6698A7FB-5528-4059-ABE4-43E234ECFE36}" srcOrd="0" destOrd="0" presId="urn:microsoft.com/office/officeart/2005/8/layout/lProcess3"/>
    <dgm:cxn modelId="{7A7C885A-299B-4224-B471-99C282D0186B}" type="presOf" srcId="{0DD5450B-6015-4754-919B-EDD52C15CAFD}" destId="{5EED6382-DAE3-486B-988C-D584586EEF65}" srcOrd="0" destOrd="0" presId="urn:microsoft.com/office/officeart/2005/8/layout/lProcess3"/>
    <dgm:cxn modelId="{BC833A72-7D98-46CD-A4B2-2D5E23EB19CB}" srcId="{2C4FE4C9-667E-420B-A544-3F225C554120}" destId="{F9B1DC0D-A7EE-40D8-847A-E112DEF90CC1}" srcOrd="1" destOrd="0" parTransId="{B0481A1A-37C3-4AB4-A678-1755A8AA63C3}" sibTransId="{F3E5E9FD-5A87-42BC-B80F-E216B7A6734A}"/>
    <dgm:cxn modelId="{D8BE7B7F-50CD-4066-8925-2CACF89C1C41}" srcId="{0DD5450B-6015-4754-919B-EDD52C15CAFD}" destId="{9070654B-06F4-4440-B7AB-5BF7B17C33B4}" srcOrd="1" destOrd="0" parTransId="{20F5A88A-DEE1-4237-B4E9-49D95A4E3A60}" sibTransId="{2FEA7217-4676-4F48-AF6B-871352A6134F}"/>
    <dgm:cxn modelId="{D0421590-2A11-46E9-9617-0294D778212B}" type="presOf" srcId="{EF20EA7D-779F-4F9F-AE28-326F182F60DD}" destId="{8D3EEF83-D199-4501-8890-1E0D1774FCA7}" srcOrd="0" destOrd="0" presId="urn:microsoft.com/office/officeart/2005/8/layout/lProcess3"/>
    <dgm:cxn modelId="{6AE217A1-C22C-4E53-B6AE-4FFCFEE24E03}" srcId="{0DD5450B-6015-4754-919B-EDD52C15CAFD}" destId="{0018F1D2-DF5C-4450-878A-4D22EBBE1575}" srcOrd="3" destOrd="0" parTransId="{7A8A5CB6-01EF-4C1E-AABF-E70DBCD0A959}" sibTransId="{3E0A9C86-CD22-4BB0-BF87-926F2760A39D}"/>
    <dgm:cxn modelId="{9C63D8A4-3AFA-4A11-B1FC-BDDF4610374C}" srcId="{2C4FE4C9-667E-420B-A544-3F225C554120}" destId="{1B2E6FF0-D4C4-417B-9B19-1AD515CDF1A8}" srcOrd="3" destOrd="0" parTransId="{E9BEE880-D9B7-43B9-BEE4-B746A6B2EB46}" sibTransId="{91A2A5A5-BF33-486A-94C9-E746EB3D172F}"/>
    <dgm:cxn modelId="{26F091B0-7178-4614-9926-C952689178E0}" srcId="{0DD5450B-6015-4754-919B-EDD52C15CAFD}" destId="{89923A69-447B-490D-91D6-CE6C2E5C1EF7}" srcOrd="2" destOrd="0" parTransId="{B5ECD604-EC73-4CBA-BE6C-E02628DD9548}" sibTransId="{5E2B626E-37B2-4690-9404-273C1BFAD940}"/>
    <dgm:cxn modelId="{8637BFC9-56B7-49FE-86A1-E51C1EF29DAE}" type="presOf" srcId="{1AA1C33F-BBA2-4051-B0A0-8E97C8B8A578}" destId="{CD7C535F-7824-4CE8-BE13-106A70BAFE82}" srcOrd="0" destOrd="0" presId="urn:microsoft.com/office/officeart/2005/8/layout/lProcess3"/>
    <dgm:cxn modelId="{89D8A9D1-B6EC-4060-BFAA-71F31A874969}" type="presOf" srcId="{F9B1DC0D-A7EE-40D8-847A-E112DEF90CC1}" destId="{CA5489B9-45A2-47CC-B134-C0984E487528}" srcOrd="0" destOrd="0" presId="urn:microsoft.com/office/officeart/2005/8/layout/lProcess3"/>
    <dgm:cxn modelId="{50182DD9-5EDB-48B2-8774-E4C24301C3D6}" srcId="{1ADBBFD0-0DDC-438A-8582-DED64BDE940F}" destId="{0DD5450B-6015-4754-919B-EDD52C15CAFD}" srcOrd="0" destOrd="0" parTransId="{79485790-09C5-426C-B56B-A27523E37AD1}" sibTransId="{CB4CE216-D588-4BEC-91C1-383E9F52D929}"/>
    <dgm:cxn modelId="{4B93ABE7-35E6-4965-B732-418321C53328}" srcId="{2C4FE4C9-667E-420B-A544-3F225C554120}" destId="{2B28CDBC-FE3E-413D-84C8-7C528E6D4A83}" srcOrd="2" destOrd="0" parTransId="{95D57A6D-D8AD-435B-A5A9-623806FC8BA9}" sibTransId="{B534211E-48D6-45FB-BD52-C045AD9576E6}"/>
    <dgm:cxn modelId="{E26B7CF4-B67E-477C-8F04-FF416D26B64A}" srcId="{0DD5450B-6015-4754-919B-EDD52C15CAFD}" destId="{1AA1C33F-BBA2-4051-B0A0-8E97C8B8A578}" srcOrd="0" destOrd="0" parTransId="{1BD9440A-7801-4DBB-9974-C0200795A894}" sibTransId="{457E126E-C31E-4CF1-A11A-91FCA028EED9}"/>
    <dgm:cxn modelId="{FA073EFD-65D8-41C5-AE85-5BDB14CA9594}" type="presOf" srcId="{1ADBBFD0-0DDC-438A-8582-DED64BDE940F}" destId="{9C7FFE39-2FCF-4417-98DE-5E37BBB7341C}" srcOrd="0" destOrd="0" presId="urn:microsoft.com/office/officeart/2005/8/layout/lProcess3"/>
    <dgm:cxn modelId="{F103B9FD-94B6-4900-883E-ECC49FAFBDCF}" type="presOf" srcId="{0018F1D2-DF5C-4450-878A-4D22EBBE1575}" destId="{DB72AF48-50F0-4068-8C72-001A1513E509}" srcOrd="0" destOrd="0" presId="urn:microsoft.com/office/officeart/2005/8/layout/lProcess3"/>
    <dgm:cxn modelId="{39D83543-F9DA-4F53-BC1E-F8AF1CE85737}" type="presParOf" srcId="{9C7FFE39-2FCF-4417-98DE-5E37BBB7341C}" destId="{EBECCA99-A48A-4FF4-961D-532419FC8B7D}" srcOrd="0" destOrd="0" presId="urn:microsoft.com/office/officeart/2005/8/layout/lProcess3"/>
    <dgm:cxn modelId="{B6B40792-A139-4CCB-B3F8-0093C3632599}" type="presParOf" srcId="{EBECCA99-A48A-4FF4-961D-532419FC8B7D}" destId="{5EED6382-DAE3-486B-988C-D584586EEF65}" srcOrd="0" destOrd="0" presId="urn:microsoft.com/office/officeart/2005/8/layout/lProcess3"/>
    <dgm:cxn modelId="{E2DACEC9-3681-40AB-8198-D788BE1A9A4E}" type="presParOf" srcId="{EBECCA99-A48A-4FF4-961D-532419FC8B7D}" destId="{04F7D1EE-E42B-408C-8179-E986372E7EA6}" srcOrd="1" destOrd="0" presId="urn:microsoft.com/office/officeart/2005/8/layout/lProcess3"/>
    <dgm:cxn modelId="{8C8F2E7F-F998-4F0E-9F85-A3795248BF98}" type="presParOf" srcId="{EBECCA99-A48A-4FF4-961D-532419FC8B7D}" destId="{CD7C535F-7824-4CE8-BE13-106A70BAFE82}" srcOrd="2" destOrd="0" presId="urn:microsoft.com/office/officeart/2005/8/layout/lProcess3"/>
    <dgm:cxn modelId="{E8DC063D-BA90-4A44-9512-6A6B9B121283}" type="presParOf" srcId="{EBECCA99-A48A-4FF4-961D-532419FC8B7D}" destId="{FB07D2EC-BA54-4A40-B684-D387A3AD6EF6}" srcOrd="3" destOrd="0" presId="urn:microsoft.com/office/officeart/2005/8/layout/lProcess3"/>
    <dgm:cxn modelId="{ACC5D611-055B-42F7-8C91-25E1A39F2A14}" type="presParOf" srcId="{EBECCA99-A48A-4FF4-961D-532419FC8B7D}" destId="{6698A7FB-5528-4059-ABE4-43E234ECFE36}" srcOrd="4" destOrd="0" presId="urn:microsoft.com/office/officeart/2005/8/layout/lProcess3"/>
    <dgm:cxn modelId="{E7D1D611-A964-49AF-B920-DBDA45A94E09}" type="presParOf" srcId="{EBECCA99-A48A-4FF4-961D-532419FC8B7D}" destId="{D749BE53-23FE-4C4D-8AB1-AC505781DC42}" srcOrd="5" destOrd="0" presId="urn:microsoft.com/office/officeart/2005/8/layout/lProcess3"/>
    <dgm:cxn modelId="{F9A9E93D-4181-4DD9-94E4-59715AFA74A8}" type="presParOf" srcId="{EBECCA99-A48A-4FF4-961D-532419FC8B7D}" destId="{A4743430-88AA-4E40-BE5C-57020CEB83DD}" srcOrd="6" destOrd="0" presId="urn:microsoft.com/office/officeart/2005/8/layout/lProcess3"/>
    <dgm:cxn modelId="{8D523188-30D0-450A-834B-8DB6BB3D9DD1}" type="presParOf" srcId="{EBECCA99-A48A-4FF4-961D-532419FC8B7D}" destId="{36B3855D-5438-4C4C-B4FD-C481511F2C22}" srcOrd="7" destOrd="0" presId="urn:microsoft.com/office/officeart/2005/8/layout/lProcess3"/>
    <dgm:cxn modelId="{72B3A34D-93D8-4F78-AD42-D204B0862E84}" type="presParOf" srcId="{EBECCA99-A48A-4FF4-961D-532419FC8B7D}" destId="{DB72AF48-50F0-4068-8C72-001A1513E509}" srcOrd="8" destOrd="0" presId="urn:microsoft.com/office/officeart/2005/8/layout/lProcess3"/>
    <dgm:cxn modelId="{C7212098-233E-4EC8-A71A-754235B71AE8}" type="presParOf" srcId="{9C7FFE39-2FCF-4417-98DE-5E37BBB7341C}" destId="{5371D3A7-A67A-40DC-A622-6EC1A26C428D}" srcOrd="1" destOrd="0" presId="urn:microsoft.com/office/officeart/2005/8/layout/lProcess3"/>
    <dgm:cxn modelId="{9F0BD334-E182-443C-BCAD-67437A9ACF40}" type="presParOf" srcId="{9C7FFE39-2FCF-4417-98DE-5E37BBB7341C}" destId="{2A5E1A11-A761-48D7-97B1-83888D14004E}" srcOrd="2" destOrd="0" presId="urn:microsoft.com/office/officeart/2005/8/layout/lProcess3"/>
    <dgm:cxn modelId="{65327153-C017-4854-B1DD-AD42A9D9E08C}" type="presParOf" srcId="{2A5E1A11-A761-48D7-97B1-83888D14004E}" destId="{21191B70-D9A0-4FC8-8D82-7FCF7B4A7D7C}" srcOrd="0" destOrd="0" presId="urn:microsoft.com/office/officeart/2005/8/layout/lProcess3"/>
    <dgm:cxn modelId="{8BC0479F-C520-4236-8593-466997F3597C}" type="presParOf" srcId="{2A5E1A11-A761-48D7-97B1-83888D14004E}" destId="{889B8F08-F072-4D16-BC42-B8FA014E3186}" srcOrd="1" destOrd="0" presId="urn:microsoft.com/office/officeart/2005/8/layout/lProcess3"/>
    <dgm:cxn modelId="{3C651047-211B-48F1-B53F-B1551F0A19B2}" type="presParOf" srcId="{2A5E1A11-A761-48D7-97B1-83888D14004E}" destId="{8D3EEF83-D199-4501-8890-1E0D1774FCA7}" srcOrd="2" destOrd="0" presId="urn:microsoft.com/office/officeart/2005/8/layout/lProcess3"/>
    <dgm:cxn modelId="{F97AEA89-E3D2-4687-9E1A-7B91FA82292A}" type="presParOf" srcId="{2A5E1A11-A761-48D7-97B1-83888D14004E}" destId="{FC068501-40A0-4AC0-A8BB-172EC76D0E3D}" srcOrd="3" destOrd="0" presId="urn:microsoft.com/office/officeart/2005/8/layout/lProcess3"/>
    <dgm:cxn modelId="{500587C6-48F1-402B-B10E-0A9EBB8389BD}" type="presParOf" srcId="{2A5E1A11-A761-48D7-97B1-83888D14004E}" destId="{CA5489B9-45A2-47CC-B134-C0984E487528}" srcOrd="4" destOrd="0" presId="urn:microsoft.com/office/officeart/2005/8/layout/lProcess3"/>
    <dgm:cxn modelId="{8A7EC89A-E985-45E2-A95D-0AEC71BB4D60}" type="presParOf" srcId="{2A5E1A11-A761-48D7-97B1-83888D14004E}" destId="{754C9A7B-787E-4344-A85A-F7D515F6B364}" srcOrd="5" destOrd="0" presId="urn:microsoft.com/office/officeart/2005/8/layout/lProcess3"/>
    <dgm:cxn modelId="{342B0EF4-8ECB-4391-96C4-DE531CED6DFC}" type="presParOf" srcId="{2A5E1A11-A761-48D7-97B1-83888D14004E}" destId="{2379C211-D495-44D6-9B2A-A97D63224F37}" srcOrd="6" destOrd="0" presId="urn:microsoft.com/office/officeart/2005/8/layout/lProcess3"/>
    <dgm:cxn modelId="{EAF10718-966C-43CA-90D9-69783A5691C6}" type="presParOf" srcId="{2A5E1A11-A761-48D7-97B1-83888D14004E}" destId="{29EE1704-D7B3-4F53-98EE-4998FE12EF08}" srcOrd="7" destOrd="0" presId="urn:microsoft.com/office/officeart/2005/8/layout/lProcess3"/>
    <dgm:cxn modelId="{A659F3EF-5D0D-4E50-BC10-0EA10B4EB180}" type="presParOf" srcId="{2A5E1A11-A761-48D7-97B1-83888D14004E}" destId="{7631FDDA-FB18-4689-9A5A-657482B6764E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DBBFD0-0DDC-438A-8582-DED64BDE940F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D5450B-6015-4754-919B-EDD52C15CAFD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Data Pull</a:t>
          </a:r>
        </a:p>
      </dgm:t>
    </dgm:pt>
    <dgm:pt modelId="{79485790-09C5-426C-B56B-A27523E37AD1}" type="parTrans" cxnId="{50182DD9-5EDB-48B2-8774-E4C24301C3D6}">
      <dgm:prSet/>
      <dgm:spPr/>
      <dgm:t>
        <a:bodyPr/>
        <a:lstStyle/>
        <a:p>
          <a:endParaRPr lang="en-US"/>
        </a:p>
      </dgm:t>
    </dgm:pt>
    <dgm:pt modelId="{CB4CE216-D588-4BEC-91C1-383E9F52D929}" type="sibTrans" cxnId="{50182DD9-5EDB-48B2-8774-E4C24301C3D6}">
      <dgm:prSet/>
      <dgm:spPr/>
      <dgm:t>
        <a:bodyPr/>
        <a:lstStyle/>
        <a:p>
          <a:endParaRPr lang="en-US"/>
        </a:p>
      </dgm:t>
    </dgm:pt>
    <dgm:pt modelId="{1AA1C33F-BBA2-4051-B0A0-8E97C8B8A578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000" dirty="0"/>
            <a:t>Data Cleaning</a:t>
          </a:r>
        </a:p>
      </dgm:t>
    </dgm:pt>
    <dgm:pt modelId="{1BD9440A-7801-4DBB-9974-C0200795A894}" type="parTrans" cxnId="{E26B7CF4-B67E-477C-8F04-FF416D26B64A}">
      <dgm:prSet/>
      <dgm:spPr/>
      <dgm:t>
        <a:bodyPr/>
        <a:lstStyle/>
        <a:p>
          <a:endParaRPr lang="en-US"/>
        </a:p>
      </dgm:t>
    </dgm:pt>
    <dgm:pt modelId="{457E126E-C31E-4CF1-A11A-91FCA028EED9}" type="sibTrans" cxnId="{E26B7CF4-B67E-477C-8F04-FF416D26B64A}">
      <dgm:prSet/>
      <dgm:spPr/>
      <dgm:t>
        <a:bodyPr/>
        <a:lstStyle/>
        <a:p>
          <a:endParaRPr lang="en-US"/>
        </a:p>
      </dgm:t>
    </dgm:pt>
    <dgm:pt modelId="{89923A69-447B-490D-91D6-CE6C2E5C1EF7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000" dirty="0"/>
            <a:t>Data Analysis</a:t>
          </a:r>
        </a:p>
      </dgm:t>
    </dgm:pt>
    <dgm:pt modelId="{B5ECD604-EC73-4CBA-BE6C-E02628DD9548}" type="parTrans" cxnId="{26F091B0-7178-4614-9926-C952689178E0}">
      <dgm:prSet/>
      <dgm:spPr/>
      <dgm:t>
        <a:bodyPr/>
        <a:lstStyle/>
        <a:p>
          <a:endParaRPr lang="en-US"/>
        </a:p>
      </dgm:t>
    </dgm:pt>
    <dgm:pt modelId="{5E2B626E-37B2-4690-9404-273C1BFAD940}" type="sibTrans" cxnId="{26F091B0-7178-4614-9926-C952689178E0}">
      <dgm:prSet/>
      <dgm:spPr/>
      <dgm:t>
        <a:bodyPr/>
        <a:lstStyle/>
        <a:p>
          <a:endParaRPr lang="en-US"/>
        </a:p>
      </dgm:t>
    </dgm:pt>
    <dgm:pt modelId="{8A222164-94CA-4FA7-A1D1-E94C0F9527EA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000" dirty="0"/>
            <a:t>Data Visualization</a:t>
          </a:r>
        </a:p>
      </dgm:t>
    </dgm:pt>
    <dgm:pt modelId="{B00E61F8-6EBF-4B3C-BD9D-CE4A0E8CBAED}" type="parTrans" cxnId="{69927424-7170-41EE-B7E1-75918A2B2032}">
      <dgm:prSet/>
      <dgm:spPr/>
      <dgm:t>
        <a:bodyPr/>
        <a:lstStyle/>
        <a:p>
          <a:endParaRPr lang="en-US"/>
        </a:p>
      </dgm:t>
    </dgm:pt>
    <dgm:pt modelId="{A1A30097-F158-4249-A653-E8B196698F26}" type="sibTrans" cxnId="{69927424-7170-41EE-B7E1-75918A2B2032}">
      <dgm:prSet/>
      <dgm:spPr/>
      <dgm:t>
        <a:bodyPr/>
        <a:lstStyle/>
        <a:p>
          <a:endParaRPr lang="en-US"/>
        </a:p>
      </dgm:t>
    </dgm:pt>
    <dgm:pt modelId="{9C7FFE39-2FCF-4417-98DE-5E37BBB7341C}" type="pres">
      <dgm:prSet presAssocID="{1ADBBFD0-0DDC-438A-8582-DED64BDE940F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BECCA99-A48A-4FF4-961D-532419FC8B7D}" type="pres">
      <dgm:prSet presAssocID="{0DD5450B-6015-4754-919B-EDD52C15CAFD}" presName="horFlow" presStyleCnt="0"/>
      <dgm:spPr/>
    </dgm:pt>
    <dgm:pt modelId="{5EED6382-DAE3-486B-988C-D584586EEF65}" type="pres">
      <dgm:prSet presAssocID="{0DD5450B-6015-4754-919B-EDD52C15CAFD}" presName="bigChev" presStyleLbl="node1" presStyleIdx="0" presStyleCnt="1"/>
      <dgm:spPr/>
    </dgm:pt>
    <dgm:pt modelId="{04F7D1EE-E42B-408C-8179-E986372E7EA6}" type="pres">
      <dgm:prSet presAssocID="{1BD9440A-7801-4DBB-9974-C0200795A894}" presName="parTrans" presStyleCnt="0"/>
      <dgm:spPr/>
    </dgm:pt>
    <dgm:pt modelId="{CD7C535F-7824-4CE8-BE13-106A70BAFE82}" type="pres">
      <dgm:prSet presAssocID="{1AA1C33F-BBA2-4051-B0A0-8E97C8B8A578}" presName="node" presStyleLbl="alignAccFollowNode1" presStyleIdx="0" presStyleCnt="3">
        <dgm:presLayoutVars>
          <dgm:bulletEnabled val="1"/>
        </dgm:presLayoutVars>
      </dgm:prSet>
      <dgm:spPr/>
    </dgm:pt>
    <dgm:pt modelId="{FB07D2EC-BA54-4A40-B684-D387A3AD6EF6}" type="pres">
      <dgm:prSet presAssocID="{457E126E-C31E-4CF1-A11A-91FCA028EED9}" presName="sibTrans" presStyleCnt="0"/>
      <dgm:spPr/>
    </dgm:pt>
    <dgm:pt modelId="{A4743430-88AA-4E40-BE5C-57020CEB83DD}" type="pres">
      <dgm:prSet presAssocID="{89923A69-447B-490D-91D6-CE6C2E5C1EF7}" presName="node" presStyleLbl="alignAccFollowNode1" presStyleIdx="1" presStyleCnt="3">
        <dgm:presLayoutVars>
          <dgm:bulletEnabled val="1"/>
        </dgm:presLayoutVars>
      </dgm:prSet>
      <dgm:spPr/>
    </dgm:pt>
    <dgm:pt modelId="{B0AD0080-3C59-4E33-98D4-B5C8B96D4011}" type="pres">
      <dgm:prSet presAssocID="{5E2B626E-37B2-4690-9404-273C1BFAD940}" presName="sibTrans" presStyleCnt="0"/>
      <dgm:spPr/>
    </dgm:pt>
    <dgm:pt modelId="{A9B80A0E-B24F-4684-B2C3-6FA9A9D175A3}" type="pres">
      <dgm:prSet presAssocID="{8A222164-94CA-4FA7-A1D1-E94C0F9527EA}" presName="node" presStyleLbl="alignAccFollowNode1" presStyleIdx="2" presStyleCnt="3">
        <dgm:presLayoutVars>
          <dgm:bulletEnabled val="1"/>
        </dgm:presLayoutVars>
      </dgm:prSet>
      <dgm:spPr/>
    </dgm:pt>
  </dgm:ptLst>
  <dgm:cxnLst>
    <dgm:cxn modelId="{69927424-7170-41EE-B7E1-75918A2B2032}" srcId="{0DD5450B-6015-4754-919B-EDD52C15CAFD}" destId="{8A222164-94CA-4FA7-A1D1-E94C0F9527EA}" srcOrd="2" destOrd="0" parTransId="{B00E61F8-6EBF-4B3C-BD9D-CE4A0E8CBAED}" sibTransId="{A1A30097-F158-4249-A653-E8B196698F26}"/>
    <dgm:cxn modelId="{6A13048C-A244-4A78-9A59-8B2DFCB32E20}" type="presOf" srcId="{0DD5450B-6015-4754-919B-EDD52C15CAFD}" destId="{5EED6382-DAE3-486B-988C-D584586EEF65}" srcOrd="0" destOrd="0" presId="urn:microsoft.com/office/officeart/2005/8/layout/lProcess3"/>
    <dgm:cxn modelId="{26F091B0-7178-4614-9926-C952689178E0}" srcId="{0DD5450B-6015-4754-919B-EDD52C15CAFD}" destId="{89923A69-447B-490D-91D6-CE6C2E5C1EF7}" srcOrd="1" destOrd="0" parTransId="{B5ECD604-EC73-4CBA-BE6C-E02628DD9548}" sibTransId="{5E2B626E-37B2-4690-9404-273C1BFAD940}"/>
    <dgm:cxn modelId="{917D33BF-E6D6-4396-A3AE-EC244D3E45D6}" type="presOf" srcId="{89923A69-447B-490D-91D6-CE6C2E5C1EF7}" destId="{A4743430-88AA-4E40-BE5C-57020CEB83DD}" srcOrd="0" destOrd="0" presId="urn:microsoft.com/office/officeart/2005/8/layout/lProcess3"/>
    <dgm:cxn modelId="{8EC399CA-5BC1-42DD-BE9B-41A05B7E63FD}" type="presOf" srcId="{1ADBBFD0-0DDC-438A-8582-DED64BDE940F}" destId="{9C7FFE39-2FCF-4417-98DE-5E37BBB7341C}" srcOrd="0" destOrd="0" presId="urn:microsoft.com/office/officeart/2005/8/layout/lProcess3"/>
    <dgm:cxn modelId="{9E5D71D1-EFED-403E-8E01-871C660323C0}" type="presOf" srcId="{8A222164-94CA-4FA7-A1D1-E94C0F9527EA}" destId="{A9B80A0E-B24F-4684-B2C3-6FA9A9D175A3}" srcOrd="0" destOrd="0" presId="urn:microsoft.com/office/officeart/2005/8/layout/lProcess3"/>
    <dgm:cxn modelId="{50182DD9-5EDB-48B2-8774-E4C24301C3D6}" srcId="{1ADBBFD0-0DDC-438A-8582-DED64BDE940F}" destId="{0DD5450B-6015-4754-919B-EDD52C15CAFD}" srcOrd="0" destOrd="0" parTransId="{79485790-09C5-426C-B56B-A27523E37AD1}" sibTransId="{CB4CE216-D588-4BEC-91C1-383E9F52D929}"/>
    <dgm:cxn modelId="{AED6D5DB-18DD-4022-9A5E-754540560A15}" type="presOf" srcId="{1AA1C33F-BBA2-4051-B0A0-8E97C8B8A578}" destId="{CD7C535F-7824-4CE8-BE13-106A70BAFE82}" srcOrd="0" destOrd="0" presId="urn:microsoft.com/office/officeart/2005/8/layout/lProcess3"/>
    <dgm:cxn modelId="{E26B7CF4-B67E-477C-8F04-FF416D26B64A}" srcId="{0DD5450B-6015-4754-919B-EDD52C15CAFD}" destId="{1AA1C33F-BBA2-4051-B0A0-8E97C8B8A578}" srcOrd="0" destOrd="0" parTransId="{1BD9440A-7801-4DBB-9974-C0200795A894}" sibTransId="{457E126E-C31E-4CF1-A11A-91FCA028EED9}"/>
    <dgm:cxn modelId="{29CED8B0-D293-4A23-AA4C-71DD6F67CE2F}" type="presParOf" srcId="{9C7FFE39-2FCF-4417-98DE-5E37BBB7341C}" destId="{EBECCA99-A48A-4FF4-961D-532419FC8B7D}" srcOrd="0" destOrd="0" presId="urn:microsoft.com/office/officeart/2005/8/layout/lProcess3"/>
    <dgm:cxn modelId="{F1E53015-C7FB-46A2-8C50-08F0A9849779}" type="presParOf" srcId="{EBECCA99-A48A-4FF4-961D-532419FC8B7D}" destId="{5EED6382-DAE3-486B-988C-D584586EEF65}" srcOrd="0" destOrd="0" presId="urn:microsoft.com/office/officeart/2005/8/layout/lProcess3"/>
    <dgm:cxn modelId="{0D5B15C8-AD05-41DF-BDEA-3F594A487DED}" type="presParOf" srcId="{EBECCA99-A48A-4FF4-961D-532419FC8B7D}" destId="{04F7D1EE-E42B-408C-8179-E986372E7EA6}" srcOrd="1" destOrd="0" presId="urn:microsoft.com/office/officeart/2005/8/layout/lProcess3"/>
    <dgm:cxn modelId="{B0A28B08-CA19-422E-A4B7-42F883C41D14}" type="presParOf" srcId="{EBECCA99-A48A-4FF4-961D-532419FC8B7D}" destId="{CD7C535F-7824-4CE8-BE13-106A70BAFE82}" srcOrd="2" destOrd="0" presId="urn:microsoft.com/office/officeart/2005/8/layout/lProcess3"/>
    <dgm:cxn modelId="{4B0C02DB-BC9B-4FDB-871D-3D4001F684BF}" type="presParOf" srcId="{EBECCA99-A48A-4FF4-961D-532419FC8B7D}" destId="{FB07D2EC-BA54-4A40-B684-D387A3AD6EF6}" srcOrd="3" destOrd="0" presId="urn:microsoft.com/office/officeart/2005/8/layout/lProcess3"/>
    <dgm:cxn modelId="{21800AE8-10D6-42DF-A77F-8797416BCAC3}" type="presParOf" srcId="{EBECCA99-A48A-4FF4-961D-532419FC8B7D}" destId="{A4743430-88AA-4E40-BE5C-57020CEB83DD}" srcOrd="4" destOrd="0" presId="urn:microsoft.com/office/officeart/2005/8/layout/lProcess3"/>
    <dgm:cxn modelId="{889B81C2-09E1-48D7-8B08-EB96CB651140}" type="presParOf" srcId="{EBECCA99-A48A-4FF4-961D-532419FC8B7D}" destId="{B0AD0080-3C59-4E33-98D4-B5C8B96D4011}" srcOrd="5" destOrd="0" presId="urn:microsoft.com/office/officeart/2005/8/layout/lProcess3"/>
    <dgm:cxn modelId="{3FA73ADE-003F-4323-AD72-21815173DE7D}" type="presParOf" srcId="{EBECCA99-A48A-4FF4-961D-532419FC8B7D}" destId="{A9B80A0E-B24F-4684-B2C3-6FA9A9D175A3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ADBBFD0-0DDC-438A-8582-DED64BDE940F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D5450B-6015-4754-919B-EDD52C15CAFD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Data Cleaning</a:t>
          </a:r>
        </a:p>
      </dgm:t>
    </dgm:pt>
    <dgm:pt modelId="{79485790-09C5-426C-B56B-A27523E37AD1}" type="parTrans" cxnId="{50182DD9-5EDB-48B2-8774-E4C24301C3D6}">
      <dgm:prSet/>
      <dgm:spPr/>
      <dgm:t>
        <a:bodyPr/>
        <a:lstStyle/>
        <a:p>
          <a:endParaRPr lang="en-US"/>
        </a:p>
      </dgm:t>
    </dgm:pt>
    <dgm:pt modelId="{CB4CE216-D588-4BEC-91C1-383E9F52D929}" type="sibTrans" cxnId="{50182DD9-5EDB-48B2-8774-E4C24301C3D6}">
      <dgm:prSet/>
      <dgm:spPr/>
      <dgm:t>
        <a:bodyPr/>
        <a:lstStyle/>
        <a:p>
          <a:endParaRPr lang="en-US"/>
        </a:p>
      </dgm:t>
    </dgm:pt>
    <dgm:pt modelId="{1AA1C33F-BBA2-4051-B0A0-8E97C8B8A578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000" dirty="0"/>
            <a:t>Data Pull</a:t>
          </a:r>
        </a:p>
      </dgm:t>
    </dgm:pt>
    <dgm:pt modelId="{1BD9440A-7801-4DBB-9974-C0200795A894}" type="parTrans" cxnId="{E26B7CF4-B67E-477C-8F04-FF416D26B64A}">
      <dgm:prSet/>
      <dgm:spPr/>
      <dgm:t>
        <a:bodyPr/>
        <a:lstStyle/>
        <a:p>
          <a:endParaRPr lang="en-US"/>
        </a:p>
      </dgm:t>
    </dgm:pt>
    <dgm:pt modelId="{457E126E-C31E-4CF1-A11A-91FCA028EED9}" type="sibTrans" cxnId="{E26B7CF4-B67E-477C-8F04-FF416D26B64A}">
      <dgm:prSet/>
      <dgm:spPr/>
      <dgm:t>
        <a:bodyPr/>
        <a:lstStyle/>
        <a:p>
          <a:endParaRPr lang="en-US"/>
        </a:p>
      </dgm:t>
    </dgm:pt>
    <dgm:pt modelId="{89923A69-447B-490D-91D6-CE6C2E5C1EF7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000" dirty="0"/>
            <a:t>Data Analysis</a:t>
          </a:r>
        </a:p>
      </dgm:t>
    </dgm:pt>
    <dgm:pt modelId="{B5ECD604-EC73-4CBA-BE6C-E02628DD9548}" type="parTrans" cxnId="{26F091B0-7178-4614-9926-C952689178E0}">
      <dgm:prSet/>
      <dgm:spPr/>
      <dgm:t>
        <a:bodyPr/>
        <a:lstStyle/>
        <a:p>
          <a:endParaRPr lang="en-US"/>
        </a:p>
      </dgm:t>
    </dgm:pt>
    <dgm:pt modelId="{5E2B626E-37B2-4690-9404-273C1BFAD940}" type="sibTrans" cxnId="{26F091B0-7178-4614-9926-C952689178E0}">
      <dgm:prSet/>
      <dgm:spPr/>
      <dgm:t>
        <a:bodyPr/>
        <a:lstStyle/>
        <a:p>
          <a:endParaRPr lang="en-US"/>
        </a:p>
      </dgm:t>
    </dgm:pt>
    <dgm:pt modelId="{8A222164-94CA-4FA7-A1D1-E94C0F9527EA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2000" dirty="0"/>
            <a:t>Data Visualization</a:t>
          </a:r>
        </a:p>
      </dgm:t>
    </dgm:pt>
    <dgm:pt modelId="{B00E61F8-6EBF-4B3C-BD9D-CE4A0E8CBAED}" type="parTrans" cxnId="{69927424-7170-41EE-B7E1-75918A2B2032}">
      <dgm:prSet/>
      <dgm:spPr/>
      <dgm:t>
        <a:bodyPr/>
        <a:lstStyle/>
        <a:p>
          <a:endParaRPr lang="en-US"/>
        </a:p>
      </dgm:t>
    </dgm:pt>
    <dgm:pt modelId="{A1A30097-F158-4249-A653-E8B196698F26}" type="sibTrans" cxnId="{69927424-7170-41EE-B7E1-75918A2B2032}">
      <dgm:prSet/>
      <dgm:spPr/>
      <dgm:t>
        <a:bodyPr/>
        <a:lstStyle/>
        <a:p>
          <a:endParaRPr lang="en-US"/>
        </a:p>
      </dgm:t>
    </dgm:pt>
    <dgm:pt modelId="{9C7FFE39-2FCF-4417-98DE-5E37BBB7341C}" type="pres">
      <dgm:prSet presAssocID="{1ADBBFD0-0DDC-438A-8582-DED64BDE940F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BECCA99-A48A-4FF4-961D-532419FC8B7D}" type="pres">
      <dgm:prSet presAssocID="{0DD5450B-6015-4754-919B-EDD52C15CAFD}" presName="horFlow" presStyleCnt="0"/>
      <dgm:spPr/>
    </dgm:pt>
    <dgm:pt modelId="{5EED6382-DAE3-486B-988C-D584586EEF65}" type="pres">
      <dgm:prSet presAssocID="{0DD5450B-6015-4754-919B-EDD52C15CAFD}" presName="bigChev" presStyleLbl="node1" presStyleIdx="0" presStyleCnt="1" custLinFactX="57502" custLinFactNeighborX="100000" custLinFactNeighborY="-1664"/>
      <dgm:spPr/>
    </dgm:pt>
    <dgm:pt modelId="{04F7D1EE-E42B-408C-8179-E986372E7EA6}" type="pres">
      <dgm:prSet presAssocID="{1BD9440A-7801-4DBB-9974-C0200795A894}" presName="parTrans" presStyleCnt="0"/>
      <dgm:spPr/>
    </dgm:pt>
    <dgm:pt modelId="{CD7C535F-7824-4CE8-BE13-106A70BAFE82}" type="pres">
      <dgm:prSet presAssocID="{1AA1C33F-BBA2-4051-B0A0-8E97C8B8A578}" presName="node" presStyleLbl="alignAccFollowNode1" presStyleIdx="0" presStyleCnt="3" custLinFactX="-86875" custLinFactNeighborX="-100000" custLinFactNeighborY="-1403">
        <dgm:presLayoutVars>
          <dgm:bulletEnabled val="1"/>
        </dgm:presLayoutVars>
      </dgm:prSet>
      <dgm:spPr/>
    </dgm:pt>
    <dgm:pt modelId="{FB07D2EC-BA54-4A40-B684-D387A3AD6EF6}" type="pres">
      <dgm:prSet presAssocID="{457E126E-C31E-4CF1-A11A-91FCA028EED9}" presName="sibTrans" presStyleCnt="0"/>
      <dgm:spPr/>
    </dgm:pt>
    <dgm:pt modelId="{A4743430-88AA-4E40-BE5C-57020CEB83DD}" type="pres">
      <dgm:prSet presAssocID="{89923A69-447B-490D-91D6-CE6C2E5C1EF7}" presName="node" presStyleLbl="alignAccFollowNode1" presStyleIdx="1" presStyleCnt="3">
        <dgm:presLayoutVars>
          <dgm:bulletEnabled val="1"/>
        </dgm:presLayoutVars>
      </dgm:prSet>
      <dgm:spPr/>
    </dgm:pt>
    <dgm:pt modelId="{B0AD0080-3C59-4E33-98D4-B5C8B96D4011}" type="pres">
      <dgm:prSet presAssocID="{5E2B626E-37B2-4690-9404-273C1BFAD940}" presName="sibTrans" presStyleCnt="0"/>
      <dgm:spPr/>
    </dgm:pt>
    <dgm:pt modelId="{A9B80A0E-B24F-4684-B2C3-6FA9A9D175A3}" type="pres">
      <dgm:prSet presAssocID="{8A222164-94CA-4FA7-A1D1-E94C0F9527EA}" presName="node" presStyleLbl="alignAccFollowNode1" presStyleIdx="2" presStyleCnt="3">
        <dgm:presLayoutVars>
          <dgm:bulletEnabled val="1"/>
        </dgm:presLayoutVars>
      </dgm:prSet>
      <dgm:spPr/>
    </dgm:pt>
  </dgm:ptLst>
  <dgm:cxnLst>
    <dgm:cxn modelId="{69927424-7170-41EE-B7E1-75918A2B2032}" srcId="{0DD5450B-6015-4754-919B-EDD52C15CAFD}" destId="{8A222164-94CA-4FA7-A1D1-E94C0F9527EA}" srcOrd="2" destOrd="0" parTransId="{B00E61F8-6EBF-4B3C-BD9D-CE4A0E8CBAED}" sibTransId="{A1A30097-F158-4249-A653-E8B196698F26}"/>
    <dgm:cxn modelId="{E24FF135-4B8F-40F2-B08B-264C3D0001C1}" type="presOf" srcId="{89923A69-447B-490D-91D6-CE6C2E5C1EF7}" destId="{A4743430-88AA-4E40-BE5C-57020CEB83DD}" srcOrd="0" destOrd="0" presId="urn:microsoft.com/office/officeart/2005/8/layout/lProcess3"/>
    <dgm:cxn modelId="{0480625A-BA58-470C-BBC7-5FA56CD9159B}" type="presOf" srcId="{1ADBBFD0-0DDC-438A-8582-DED64BDE940F}" destId="{9C7FFE39-2FCF-4417-98DE-5E37BBB7341C}" srcOrd="0" destOrd="0" presId="urn:microsoft.com/office/officeart/2005/8/layout/lProcess3"/>
    <dgm:cxn modelId="{72B3F6A3-7650-4309-B5F9-B55D98699B78}" type="presOf" srcId="{0DD5450B-6015-4754-919B-EDD52C15CAFD}" destId="{5EED6382-DAE3-486B-988C-D584586EEF65}" srcOrd="0" destOrd="0" presId="urn:microsoft.com/office/officeart/2005/8/layout/lProcess3"/>
    <dgm:cxn modelId="{26F091B0-7178-4614-9926-C952689178E0}" srcId="{0DD5450B-6015-4754-919B-EDD52C15CAFD}" destId="{89923A69-447B-490D-91D6-CE6C2E5C1EF7}" srcOrd="1" destOrd="0" parTransId="{B5ECD604-EC73-4CBA-BE6C-E02628DD9548}" sibTransId="{5E2B626E-37B2-4690-9404-273C1BFAD940}"/>
    <dgm:cxn modelId="{D0F5DDD5-81D5-4AC0-9972-FEC63E9ECF2C}" type="presOf" srcId="{8A222164-94CA-4FA7-A1D1-E94C0F9527EA}" destId="{A9B80A0E-B24F-4684-B2C3-6FA9A9D175A3}" srcOrd="0" destOrd="0" presId="urn:microsoft.com/office/officeart/2005/8/layout/lProcess3"/>
    <dgm:cxn modelId="{50182DD9-5EDB-48B2-8774-E4C24301C3D6}" srcId="{1ADBBFD0-0DDC-438A-8582-DED64BDE940F}" destId="{0DD5450B-6015-4754-919B-EDD52C15CAFD}" srcOrd="0" destOrd="0" parTransId="{79485790-09C5-426C-B56B-A27523E37AD1}" sibTransId="{CB4CE216-D588-4BEC-91C1-383E9F52D929}"/>
    <dgm:cxn modelId="{91629BE0-68D3-4FCA-9500-85BFD10D4ADD}" type="presOf" srcId="{1AA1C33F-BBA2-4051-B0A0-8E97C8B8A578}" destId="{CD7C535F-7824-4CE8-BE13-106A70BAFE82}" srcOrd="0" destOrd="0" presId="urn:microsoft.com/office/officeart/2005/8/layout/lProcess3"/>
    <dgm:cxn modelId="{E26B7CF4-B67E-477C-8F04-FF416D26B64A}" srcId="{0DD5450B-6015-4754-919B-EDD52C15CAFD}" destId="{1AA1C33F-BBA2-4051-B0A0-8E97C8B8A578}" srcOrd="0" destOrd="0" parTransId="{1BD9440A-7801-4DBB-9974-C0200795A894}" sibTransId="{457E126E-C31E-4CF1-A11A-91FCA028EED9}"/>
    <dgm:cxn modelId="{159E5D2C-3F74-4E35-B443-35CA9942786F}" type="presParOf" srcId="{9C7FFE39-2FCF-4417-98DE-5E37BBB7341C}" destId="{EBECCA99-A48A-4FF4-961D-532419FC8B7D}" srcOrd="0" destOrd="0" presId="urn:microsoft.com/office/officeart/2005/8/layout/lProcess3"/>
    <dgm:cxn modelId="{CA71C3A8-A42E-4536-AAC0-AFD4BD70449C}" type="presParOf" srcId="{EBECCA99-A48A-4FF4-961D-532419FC8B7D}" destId="{5EED6382-DAE3-486B-988C-D584586EEF65}" srcOrd="0" destOrd="0" presId="urn:microsoft.com/office/officeart/2005/8/layout/lProcess3"/>
    <dgm:cxn modelId="{4F3AC07E-23B2-4ABA-A66A-723BBFD71D99}" type="presParOf" srcId="{EBECCA99-A48A-4FF4-961D-532419FC8B7D}" destId="{04F7D1EE-E42B-408C-8179-E986372E7EA6}" srcOrd="1" destOrd="0" presId="urn:microsoft.com/office/officeart/2005/8/layout/lProcess3"/>
    <dgm:cxn modelId="{F9A7CE98-F039-4F12-801A-1A1C909A775B}" type="presParOf" srcId="{EBECCA99-A48A-4FF4-961D-532419FC8B7D}" destId="{CD7C535F-7824-4CE8-BE13-106A70BAFE82}" srcOrd="2" destOrd="0" presId="urn:microsoft.com/office/officeart/2005/8/layout/lProcess3"/>
    <dgm:cxn modelId="{CC2283A9-E35C-47D4-BC71-13AC3DF77258}" type="presParOf" srcId="{EBECCA99-A48A-4FF4-961D-532419FC8B7D}" destId="{FB07D2EC-BA54-4A40-B684-D387A3AD6EF6}" srcOrd="3" destOrd="0" presId="urn:microsoft.com/office/officeart/2005/8/layout/lProcess3"/>
    <dgm:cxn modelId="{9D49C121-EBB7-41F1-ACE3-ABAE77B758E3}" type="presParOf" srcId="{EBECCA99-A48A-4FF4-961D-532419FC8B7D}" destId="{A4743430-88AA-4E40-BE5C-57020CEB83DD}" srcOrd="4" destOrd="0" presId="urn:microsoft.com/office/officeart/2005/8/layout/lProcess3"/>
    <dgm:cxn modelId="{6D99854A-A842-4712-A642-00FA46F290D0}" type="presParOf" srcId="{EBECCA99-A48A-4FF4-961D-532419FC8B7D}" destId="{B0AD0080-3C59-4E33-98D4-B5C8B96D4011}" srcOrd="5" destOrd="0" presId="urn:microsoft.com/office/officeart/2005/8/layout/lProcess3"/>
    <dgm:cxn modelId="{716F057B-4AE3-451B-A0E8-BA19E65F3888}" type="presParOf" srcId="{EBECCA99-A48A-4FF4-961D-532419FC8B7D}" destId="{A9B80A0E-B24F-4684-B2C3-6FA9A9D175A3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D6382-DAE3-486B-988C-D584586EEF65}">
      <dsp:nvSpPr>
        <dsp:cNvPr id="0" name=""/>
        <dsp:cNvSpPr/>
      </dsp:nvSpPr>
      <dsp:spPr>
        <a:xfrm>
          <a:off x="7219" y="414514"/>
          <a:ext cx="3703958" cy="1481583"/>
        </a:xfrm>
        <a:prstGeom prst="chevron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20-30% EHC Inpatient admissions are diabetics</a:t>
          </a:r>
        </a:p>
      </dsp:txBody>
      <dsp:txXfrm>
        <a:off x="748011" y="414514"/>
        <a:ext cx="2222375" cy="1481583"/>
      </dsp:txXfrm>
    </dsp:sp>
    <dsp:sp modelId="{CD7C535F-7824-4CE8-BE13-106A70BAFE82}">
      <dsp:nvSpPr>
        <dsp:cNvPr id="0" name=""/>
        <dsp:cNvSpPr/>
      </dsp:nvSpPr>
      <dsp:spPr>
        <a:xfrm>
          <a:off x="3229663" y="540448"/>
          <a:ext cx="3074285" cy="1229714"/>
        </a:xfrm>
        <a:prstGeom prst="chevron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Higher in-hospital mortality</a:t>
          </a:r>
        </a:p>
      </dsp:txBody>
      <dsp:txXfrm>
        <a:off x="3844520" y="540448"/>
        <a:ext cx="1844571" cy="1229714"/>
      </dsp:txXfrm>
    </dsp:sp>
    <dsp:sp modelId="{6698A7FB-5528-4059-ABE4-43E234ECFE36}">
      <dsp:nvSpPr>
        <dsp:cNvPr id="0" name=""/>
        <dsp:cNvSpPr/>
      </dsp:nvSpPr>
      <dsp:spPr>
        <a:xfrm>
          <a:off x="5873549" y="540448"/>
          <a:ext cx="3074285" cy="1229714"/>
        </a:xfrm>
        <a:prstGeom prst="chevron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Higher readmission rates</a:t>
          </a:r>
        </a:p>
      </dsp:txBody>
      <dsp:txXfrm>
        <a:off x="6488406" y="540448"/>
        <a:ext cx="1844571" cy="1229714"/>
      </dsp:txXfrm>
    </dsp:sp>
    <dsp:sp modelId="{A4743430-88AA-4E40-BE5C-57020CEB83DD}">
      <dsp:nvSpPr>
        <dsp:cNvPr id="0" name=""/>
        <dsp:cNvSpPr/>
      </dsp:nvSpPr>
      <dsp:spPr>
        <a:xfrm>
          <a:off x="8517434" y="540448"/>
          <a:ext cx="3074285" cy="1229714"/>
        </a:xfrm>
        <a:prstGeom prst="chevron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More high-risk comorbidities</a:t>
          </a:r>
        </a:p>
      </dsp:txBody>
      <dsp:txXfrm>
        <a:off x="9132291" y="540448"/>
        <a:ext cx="1844571" cy="12297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D6382-DAE3-486B-988C-D584586EEF65}">
      <dsp:nvSpPr>
        <dsp:cNvPr id="0" name=""/>
        <dsp:cNvSpPr/>
      </dsp:nvSpPr>
      <dsp:spPr>
        <a:xfrm>
          <a:off x="1494" y="838130"/>
          <a:ext cx="2983880" cy="1193552"/>
        </a:xfrm>
        <a:prstGeom prst="chevron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31750" rIns="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>
              <a:solidFill>
                <a:schemeClr val="bg1"/>
              </a:solidFill>
            </a:rPr>
            <a:t>Before</a:t>
          </a:r>
        </a:p>
      </dsp:txBody>
      <dsp:txXfrm>
        <a:off x="598270" y="838130"/>
        <a:ext cx="1790328" cy="1193552"/>
      </dsp:txXfrm>
    </dsp:sp>
    <dsp:sp modelId="{CD7C535F-7824-4CE8-BE13-106A70BAFE82}">
      <dsp:nvSpPr>
        <dsp:cNvPr id="0" name=""/>
        <dsp:cNvSpPr/>
      </dsp:nvSpPr>
      <dsp:spPr>
        <a:xfrm>
          <a:off x="2597470" y="939582"/>
          <a:ext cx="2476621" cy="990648"/>
        </a:xfrm>
        <a:prstGeom prst="chevron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75000"/>
                  <a:lumOff val="25000"/>
                </a:schemeClr>
              </a:solidFill>
            </a:rPr>
            <a:t>Data Silos</a:t>
          </a:r>
        </a:p>
      </dsp:txBody>
      <dsp:txXfrm>
        <a:off x="3092794" y="939582"/>
        <a:ext cx="1485973" cy="990648"/>
      </dsp:txXfrm>
    </dsp:sp>
    <dsp:sp modelId="{6698A7FB-5528-4059-ABE4-43E234ECFE36}">
      <dsp:nvSpPr>
        <dsp:cNvPr id="0" name=""/>
        <dsp:cNvSpPr/>
      </dsp:nvSpPr>
      <dsp:spPr>
        <a:xfrm>
          <a:off x="4727364" y="939582"/>
          <a:ext cx="2476621" cy="990648"/>
        </a:xfrm>
        <a:prstGeom prst="chevron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75000"/>
                  <a:lumOff val="25000"/>
                </a:schemeClr>
              </a:solidFill>
            </a:rPr>
            <a:t>Information Silos</a:t>
          </a:r>
        </a:p>
      </dsp:txBody>
      <dsp:txXfrm>
        <a:off x="5222688" y="939582"/>
        <a:ext cx="1485973" cy="990648"/>
      </dsp:txXfrm>
    </dsp:sp>
    <dsp:sp modelId="{A4743430-88AA-4E40-BE5C-57020CEB83DD}">
      <dsp:nvSpPr>
        <dsp:cNvPr id="0" name=""/>
        <dsp:cNvSpPr/>
      </dsp:nvSpPr>
      <dsp:spPr>
        <a:xfrm>
          <a:off x="6857258" y="939582"/>
          <a:ext cx="2476621" cy="990648"/>
        </a:xfrm>
        <a:prstGeom prst="chevron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75000"/>
                  <a:lumOff val="25000"/>
                </a:schemeClr>
              </a:solidFill>
            </a:rPr>
            <a:t>Isolated QI Projects</a:t>
          </a:r>
        </a:p>
      </dsp:txBody>
      <dsp:txXfrm>
        <a:off x="7352582" y="939582"/>
        <a:ext cx="1485973" cy="990648"/>
      </dsp:txXfrm>
    </dsp:sp>
    <dsp:sp modelId="{DB72AF48-50F0-4068-8C72-001A1513E509}">
      <dsp:nvSpPr>
        <dsp:cNvPr id="0" name=""/>
        <dsp:cNvSpPr/>
      </dsp:nvSpPr>
      <dsp:spPr>
        <a:xfrm>
          <a:off x="8987152" y="939582"/>
          <a:ext cx="2476621" cy="990648"/>
        </a:xfrm>
        <a:prstGeom prst="chevron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75000"/>
                  <a:lumOff val="25000"/>
                </a:schemeClr>
              </a:solidFill>
            </a:rPr>
            <a:t>Pockets of success</a:t>
          </a:r>
        </a:p>
      </dsp:txBody>
      <dsp:txXfrm>
        <a:off x="9482476" y="939582"/>
        <a:ext cx="1485973" cy="990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D6382-DAE3-486B-988C-D584586EEF65}">
      <dsp:nvSpPr>
        <dsp:cNvPr id="0" name=""/>
        <dsp:cNvSpPr/>
      </dsp:nvSpPr>
      <dsp:spPr>
        <a:xfrm>
          <a:off x="1494" y="157805"/>
          <a:ext cx="2983880" cy="1193552"/>
        </a:xfrm>
        <a:prstGeom prst="chevron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31750" rIns="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>
              <a:solidFill>
                <a:schemeClr val="bg1"/>
              </a:solidFill>
            </a:rPr>
            <a:t>Before</a:t>
          </a:r>
        </a:p>
      </dsp:txBody>
      <dsp:txXfrm>
        <a:off x="598270" y="157805"/>
        <a:ext cx="1790328" cy="1193552"/>
      </dsp:txXfrm>
    </dsp:sp>
    <dsp:sp modelId="{CD7C535F-7824-4CE8-BE13-106A70BAFE82}">
      <dsp:nvSpPr>
        <dsp:cNvPr id="0" name=""/>
        <dsp:cNvSpPr/>
      </dsp:nvSpPr>
      <dsp:spPr>
        <a:xfrm>
          <a:off x="2597470" y="259257"/>
          <a:ext cx="2476621" cy="990648"/>
        </a:xfrm>
        <a:prstGeom prst="chevron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75000"/>
                  <a:lumOff val="25000"/>
                </a:schemeClr>
              </a:solidFill>
            </a:rPr>
            <a:t>Data Silos</a:t>
          </a:r>
        </a:p>
      </dsp:txBody>
      <dsp:txXfrm>
        <a:off x="3092794" y="259257"/>
        <a:ext cx="1485973" cy="990648"/>
      </dsp:txXfrm>
    </dsp:sp>
    <dsp:sp modelId="{6698A7FB-5528-4059-ABE4-43E234ECFE36}">
      <dsp:nvSpPr>
        <dsp:cNvPr id="0" name=""/>
        <dsp:cNvSpPr/>
      </dsp:nvSpPr>
      <dsp:spPr>
        <a:xfrm>
          <a:off x="4727364" y="259257"/>
          <a:ext cx="2476621" cy="990648"/>
        </a:xfrm>
        <a:prstGeom prst="chevron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75000"/>
                  <a:lumOff val="25000"/>
                </a:schemeClr>
              </a:solidFill>
            </a:rPr>
            <a:t>Information Silos</a:t>
          </a:r>
        </a:p>
      </dsp:txBody>
      <dsp:txXfrm>
        <a:off x="5222688" y="259257"/>
        <a:ext cx="1485973" cy="990648"/>
      </dsp:txXfrm>
    </dsp:sp>
    <dsp:sp modelId="{A4743430-88AA-4E40-BE5C-57020CEB83DD}">
      <dsp:nvSpPr>
        <dsp:cNvPr id="0" name=""/>
        <dsp:cNvSpPr/>
      </dsp:nvSpPr>
      <dsp:spPr>
        <a:xfrm>
          <a:off x="6857258" y="259257"/>
          <a:ext cx="2476621" cy="990648"/>
        </a:xfrm>
        <a:prstGeom prst="chevron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75000"/>
                  <a:lumOff val="25000"/>
                </a:schemeClr>
              </a:solidFill>
            </a:rPr>
            <a:t>Isolated QI Projects</a:t>
          </a:r>
        </a:p>
      </dsp:txBody>
      <dsp:txXfrm>
        <a:off x="7352582" y="259257"/>
        <a:ext cx="1485973" cy="990648"/>
      </dsp:txXfrm>
    </dsp:sp>
    <dsp:sp modelId="{DB72AF48-50F0-4068-8C72-001A1513E509}">
      <dsp:nvSpPr>
        <dsp:cNvPr id="0" name=""/>
        <dsp:cNvSpPr/>
      </dsp:nvSpPr>
      <dsp:spPr>
        <a:xfrm>
          <a:off x="8987152" y="259257"/>
          <a:ext cx="2476621" cy="990648"/>
        </a:xfrm>
        <a:prstGeom prst="chevron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75000"/>
                  <a:lumOff val="25000"/>
                </a:schemeClr>
              </a:solidFill>
            </a:rPr>
            <a:t>Pockets of success</a:t>
          </a:r>
        </a:p>
      </dsp:txBody>
      <dsp:txXfrm>
        <a:off x="9482476" y="259257"/>
        <a:ext cx="1485973" cy="990648"/>
      </dsp:txXfrm>
    </dsp:sp>
    <dsp:sp modelId="{21191B70-D9A0-4FC8-8D82-7FCF7B4A7D7C}">
      <dsp:nvSpPr>
        <dsp:cNvPr id="0" name=""/>
        <dsp:cNvSpPr/>
      </dsp:nvSpPr>
      <dsp:spPr>
        <a:xfrm>
          <a:off x="1494" y="1518455"/>
          <a:ext cx="2983880" cy="1193552"/>
        </a:xfrm>
        <a:prstGeom prst="chevron">
          <a:avLst/>
        </a:prstGeom>
        <a:solidFill>
          <a:schemeClr val="accent5">
            <a:lumMod val="75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31750" rIns="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>
              <a:solidFill>
                <a:schemeClr val="bg1"/>
              </a:solidFill>
            </a:rPr>
            <a:t>Goal</a:t>
          </a:r>
        </a:p>
      </dsp:txBody>
      <dsp:txXfrm>
        <a:off x="598270" y="1518455"/>
        <a:ext cx="1790328" cy="1193552"/>
      </dsp:txXfrm>
    </dsp:sp>
    <dsp:sp modelId="{8D3EEF83-D199-4501-8890-1E0D1774FCA7}">
      <dsp:nvSpPr>
        <dsp:cNvPr id="0" name=""/>
        <dsp:cNvSpPr/>
      </dsp:nvSpPr>
      <dsp:spPr>
        <a:xfrm>
          <a:off x="2597470" y="1619907"/>
          <a:ext cx="2476621" cy="990648"/>
        </a:xfrm>
        <a:prstGeom prst="chevron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75000"/>
                  <a:lumOff val="25000"/>
                </a:schemeClr>
              </a:solidFill>
            </a:rPr>
            <a:t>Integrated Data, Automated Reporting</a:t>
          </a:r>
        </a:p>
      </dsp:txBody>
      <dsp:txXfrm>
        <a:off x="3092794" y="1619907"/>
        <a:ext cx="1485973" cy="990648"/>
      </dsp:txXfrm>
    </dsp:sp>
    <dsp:sp modelId="{CA5489B9-45A2-47CC-B134-C0984E487528}">
      <dsp:nvSpPr>
        <dsp:cNvPr id="0" name=""/>
        <dsp:cNvSpPr/>
      </dsp:nvSpPr>
      <dsp:spPr>
        <a:xfrm>
          <a:off x="4727364" y="1619907"/>
          <a:ext cx="2476621" cy="990648"/>
        </a:xfrm>
        <a:prstGeom prst="chevron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75000"/>
                  <a:lumOff val="25000"/>
                </a:schemeClr>
              </a:solidFill>
            </a:rPr>
            <a:t>Holistic understanding</a:t>
          </a:r>
        </a:p>
      </dsp:txBody>
      <dsp:txXfrm>
        <a:off x="5222688" y="1619907"/>
        <a:ext cx="1485973" cy="990648"/>
      </dsp:txXfrm>
    </dsp:sp>
    <dsp:sp modelId="{2379C211-D495-44D6-9B2A-A97D63224F37}">
      <dsp:nvSpPr>
        <dsp:cNvPr id="0" name=""/>
        <dsp:cNvSpPr/>
      </dsp:nvSpPr>
      <dsp:spPr>
        <a:xfrm>
          <a:off x="6857258" y="1619907"/>
          <a:ext cx="2476621" cy="990648"/>
        </a:xfrm>
        <a:prstGeom prst="chevron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75000"/>
                  <a:lumOff val="25000"/>
                </a:schemeClr>
              </a:solidFill>
            </a:rPr>
            <a:t>System-wide interventions</a:t>
          </a:r>
        </a:p>
      </dsp:txBody>
      <dsp:txXfrm>
        <a:off x="7352582" y="1619907"/>
        <a:ext cx="1485973" cy="990648"/>
      </dsp:txXfrm>
    </dsp:sp>
    <dsp:sp modelId="{7631FDDA-FB18-4689-9A5A-657482B6764E}">
      <dsp:nvSpPr>
        <dsp:cNvPr id="0" name=""/>
        <dsp:cNvSpPr/>
      </dsp:nvSpPr>
      <dsp:spPr>
        <a:xfrm>
          <a:off x="8987152" y="1619907"/>
          <a:ext cx="2476621" cy="990648"/>
        </a:xfrm>
        <a:prstGeom prst="chevron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75000"/>
                  <a:lumOff val="25000"/>
                </a:schemeClr>
              </a:solidFill>
            </a:rPr>
            <a:t>Standardized, high-quality patient care</a:t>
          </a:r>
        </a:p>
      </dsp:txBody>
      <dsp:txXfrm>
        <a:off x="9482476" y="1619907"/>
        <a:ext cx="1485973" cy="9906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D6382-DAE3-486B-988C-D584586EEF65}">
      <dsp:nvSpPr>
        <dsp:cNvPr id="0" name=""/>
        <dsp:cNvSpPr/>
      </dsp:nvSpPr>
      <dsp:spPr>
        <a:xfrm>
          <a:off x="7219" y="24655"/>
          <a:ext cx="3703958" cy="1481583"/>
        </a:xfrm>
        <a:prstGeom prst="chevron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31750" rIns="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Data Pull</a:t>
          </a:r>
        </a:p>
      </dsp:txBody>
      <dsp:txXfrm>
        <a:off x="748011" y="24655"/>
        <a:ext cx="2222375" cy="1481583"/>
      </dsp:txXfrm>
    </dsp:sp>
    <dsp:sp modelId="{CD7C535F-7824-4CE8-BE13-106A70BAFE82}">
      <dsp:nvSpPr>
        <dsp:cNvPr id="0" name=""/>
        <dsp:cNvSpPr/>
      </dsp:nvSpPr>
      <dsp:spPr>
        <a:xfrm>
          <a:off x="3229663" y="150589"/>
          <a:ext cx="3074285" cy="1229714"/>
        </a:xfrm>
        <a:prstGeom prst="chevron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Cleaning</a:t>
          </a:r>
        </a:p>
      </dsp:txBody>
      <dsp:txXfrm>
        <a:off x="3844520" y="150589"/>
        <a:ext cx="1844571" cy="1229714"/>
      </dsp:txXfrm>
    </dsp:sp>
    <dsp:sp modelId="{A4743430-88AA-4E40-BE5C-57020CEB83DD}">
      <dsp:nvSpPr>
        <dsp:cNvPr id="0" name=""/>
        <dsp:cNvSpPr/>
      </dsp:nvSpPr>
      <dsp:spPr>
        <a:xfrm>
          <a:off x="5873549" y="150589"/>
          <a:ext cx="3074285" cy="1229714"/>
        </a:xfrm>
        <a:prstGeom prst="chevron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Analysis</a:t>
          </a:r>
        </a:p>
      </dsp:txBody>
      <dsp:txXfrm>
        <a:off x="6488406" y="150589"/>
        <a:ext cx="1844571" cy="1229714"/>
      </dsp:txXfrm>
    </dsp:sp>
    <dsp:sp modelId="{A9B80A0E-B24F-4684-B2C3-6FA9A9D175A3}">
      <dsp:nvSpPr>
        <dsp:cNvPr id="0" name=""/>
        <dsp:cNvSpPr/>
      </dsp:nvSpPr>
      <dsp:spPr>
        <a:xfrm>
          <a:off x="8517434" y="150589"/>
          <a:ext cx="3074285" cy="1229714"/>
        </a:xfrm>
        <a:prstGeom prst="chevron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Visualization</a:t>
          </a:r>
        </a:p>
      </dsp:txBody>
      <dsp:txXfrm>
        <a:off x="9132291" y="150589"/>
        <a:ext cx="1844571" cy="12297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D6382-DAE3-486B-988C-D584586EEF65}">
      <dsp:nvSpPr>
        <dsp:cNvPr id="0" name=""/>
        <dsp:cNvSpPr/>
      </dsp:nvSpPr>
      <dsp:spPr>
        <a:xfrm>
          <a:off x="2618584" y="1"/>
          <a:ext cx="3703958" cy="1481583"/>
        </a:xfrm>
        <a:prstGeom prst="chevron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Data Cleaning</a:t>
          </a:r>
        </a:p>
      </dsp:txBody>
      <dsp:txXfrm>
        <a:off x="3359376" y="1"/>
        <a:ext cx="2222375" cy="1481583"/>
      </dsp:txXfrm>
    </dsp:sp>
    <dsp:sp modelId="{CD7C535F-7824-4CE8-BE13-106A70BAFE82}">
      <dsp:nvSpPr>
        <dsp:cNvPr id="0" name=""/>
        <dsp:cNvSpPr/>
      </dsp:nvSpPr>
      <dsp:spPr>
        <a:xfrm>
          <a:off x="128478" y="133337"/>
          <a:ext cx="3074285" cy="1229714"/>
        </a:xfrm>
        <a:prstGeom prst="chevron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Pull</a:t>
          </a:r>
        </a:p>
      </dsp:txBody>
      <dsp:txXfrm>
        <a:off x="743335" y="133337"/>
        <a:ext cx="1844571" cy="1229714"/>
      </dsp:txXfrm>
    </dsp:sp>
    <dsp:sp modelId="{A4743430-88AA-4E40-BE5C-57020CEB83DD}">
      <dsp:nvSpPr>
        <dsp:cNvPr id="0" name=""/>
        <dsp:cNvSpPr/>
      </dsp:nvSpPr>
      <dsp:spPr>
        <a:xfrm>
          <a:off x="5873549" y="150589"/>
          <a:ext cx="3074285" cy="1229714"/>
        </a:xfrm>
        <a:prstGeom prst="chevron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Analysis</a:t>
          </a:r>
        </a:p>
      </dsp:txBody>
      <dsp:txXfrm>
        <a:off x="6488406" y="150589"/>
        <a:ext cx="1844571" cy="1229714"/>
      </dsp:txXfrm>
    </dsp:sp>
    <dsp:sp modelId="{A9B80A0E-B24F-4684-B2C3-6FA9A9D175A3}">
      <dsp:nvSpPr>
        <dsp:cNvPr id="0" name=""/>
        <dsp:cNvSpPr/>
      </dsp:nvSpPr>
      <dsp:spPr>
        <a:xfrm>
          <a:off x="8517434" y="150589"/>
          <a:ext cx="3074285" cy="1229714"/>
        </a:xfrm>
        <a:prstGeom prst="chevron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Visualization</a:t>
          </a:r>
        </a:p>
      </dsp:txBody>
      <dsp:txXfrm>
        <a:off x="9132291" y="150589"/>
        <a:ext cx="1844571" cy="1229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3D0A1-DA34-4900-BBF8-BB98229F3856}" type="datetimeFigureOut">
              <a:rPr lang="en-US" smtClean="0"/>
              <a:t>9/14/19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4A570-AE90-4556-B56A-A8300BB67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43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Emory Healthcare is the most comprehensive academic health system in Georgia and the only one with three Magnet®-designated hospitals, one of which (Emory Saint Joseph's) recently earned an unprecedented sixth consecutive Magnet designation.</a:t>
            </a:r>
          </a:p>
          <a:p>
            <a:endParaRPr lang="en-US" dirty="0"/>
          </a:p>
          <a:p>
            <a:r>
              <a:rPr lang="en-US" dirty="0"/>
              <a:t>Continuously top</a:t>
            </a:r>
            <a:r>
              <a:rPr lang="en-US" baseline="0" dirty="0"/>
              <a:t> ranked in US News &amp; World Report’s Best Hospitals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44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Global burden: there were an estimated 422 million (~9%) adults worldwide living with diabetes in 2014.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At Emory Healthcare, between 20-30% of inpatient admissions each month are diabetics requiring comprehensive care for both the chronic disease and any acute problem resulting in the hospitalization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Goal</a:t>
            </a:r>
            <a:r>
              <a:rPr lang="en-US" sz="8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is to understand and improve care now to reduce burden later</a:t>
            </a:r>
            <a:endParaRPr lang="en-US" sz="8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  <a:p>
            <a:pPr marL="0" indent="0" defTabSz="457200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71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System-level reporting for our 4</a:t>
            </a:r>
            <a:r>
              <a: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main hospitals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59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System-level reporting for our 4</a:t>
            </a:r>
            <a:r>
              <a: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main hospitals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43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System-level reporting for our 4</a:t>
            </a:r>
            <a:r>
              <a: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main hospitals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03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System-level reporting for our 4</a:t>
            </a:r>
            <a:r>
              <a: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main hospitals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01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System-level reporting for our 4</a:t>
            </a:r>
            <a:r>
              <a: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main hospitals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88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System-level reporting for our 4</a:t>
            </a:r>
            <a:r>
              <a: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main hospitals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14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System-level reporting for our 4</a:t>
            </a:r>
            <a:r>
              <a: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main hospitals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90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457200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GOAL: Automate each step of the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78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457200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GOAL: Automate each step of the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94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Global burden: there were an estimated 422 million (~9%) adults worldwide living with diabetes in 2014.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At Emory Healthcare, between 20-30% of inpatient admissions each month are diabetics requiring comprehensive care for both the chronic disease and any acute problem resulting in the hospitalization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Goal</a:t>
            </a:r>
            <a:r>
              <a:rPr lang="en-US" sz="8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is to understand and improve care now to reduce burden later</a:t>
            </a:r>
            <a:endParaRPr lang="en-US" sz="8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  <a:p>
            <a:pPr marL="0" indent="0" defTabSz="457200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86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System-level reporting for our 4</a:t>
            </a:r>
            <a:r>
              <a: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main hospitals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75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System-level reporting for our 4</a:t>
            </a:r>
            <a:r>
              <a: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main hospitals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91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System-level reporting for our 4</a:t>
            </a:r>
            <a:r>
              <a: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main hospitals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54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System-level reporting for our 4</a:t>
            </a:r>
            <a:r>
              <a: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main hospitals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65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System-level reporting for our 4</a:t>
            </a:r>
            <a:r>
              <a: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main hospitals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2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System-level reporting for our 4</a:t>
            </a:r>
            <a:r>
              <a: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main hospitals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24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System-level reporting for our 4</a:t>
            </a:r>
            <a:r>
              <a: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main hospitals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27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System-level reporting for our 4</a:t>
            </a:r>
            <a:r>
              <a: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main hospitals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46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System-level reporting for our 4</a:t>
            </a:r>
            <a:r>
              <a: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main hospitals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Global burden: there were an estimated 422 million (~9%) adults worldwide living with diabetes in 2014.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At Emory Healthcare, between 20-30% of inpatient admissions each month are diabetics requiring comprehensive care for both the chronic disease and any acute problem resulting in the hospitalization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Goal</a:t>
            </a:r>
            <a:r>
              <a:rPr lang="en-US" sz="8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is to understand and improve care now to reduce burden later</a:t>
            </a:r>
            <a:endParaRPr lang="en-US" sz="8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  <a:p>
            <a:pPr marL="0" indent="0" defTabSz="457200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64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System-level reporting for our 4</a:t>
            </a:r>
            <a:r>
              <a: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main hospitals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420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System-level reporting for our 4</a:t>
            </a:r>
            <a:r>
              <a: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main hospitals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76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D</a:t>
            </a:r>
            <a:r>
              <a:rPr 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ata Silos by nature of CDW</a:t>
            </a: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58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Global burden: there were an estimated 422 million (~9%) adults worldwide living with diabetes in 2014.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At Emory Healthcare, between 20-30% of inpatient admissions each month are diabetics requiring comprehensive care for both the chronic disease and any acute problem resulting in the hospitalization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Goal</a:t>
            </a:r>
            <a:r>
              <a:rPr lang="en-US" sz="8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is to understand and improve care now to reduce burden later</a:t>
            </a:r>
            <a:endParaRPr lang="en-US" sz="8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  <a:p>
            <a:pPr marL="0" indent="0" defTabSz="457200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08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Global burden: there were an estimated 422 million (~9%) adults worldwide living with diabetes in 2014.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At Emory Healthcare, between 20-30% of inpatient admissions each month are diabetics requiring comprehensive care for both the chronic disease and any acute problem resulting in the hospitalization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Goal</a:t>
            </a:r>
            <a:r>
              <a:rPr lang="en-US" sz="8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is to understand and improve care now to reduce burden later</a:t>
            </a:r>
            <a:endParaRPr lang="en-US" sz="8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  <a:p>
            <a:pPr marL="0" indent="0" defTabSz="457200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67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Global burden: there were an estimated 422 million (~9%) adults worldwide living with diabetes in 2014.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At Emory Healthcare, between 20-30% of inpatient admissions each month are diabetics requiring comprehensive care for both the chronic disease and any acute problem resulting in the hospitalization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Goal</a:t>
            </a:r>
            <a:r>
              <a:rPr lang="en-US" sz="800" kern="1200" baseline="0" dirty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rPr>
              <a:t> is to understand and improve care now to reduce burden later</a:t>
            </a:r>
            <a:endParaRPr lang="en-US" sz="8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  <a:p>
            <a:pPr marL="0" indent="0" defTabSz="457200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A570-AE90-4556-B56A-A8300BB676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0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F871-2EBB-4EFF-AA32-17151D2414C2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E1E56-1333-400C-99F8-DDDE3F2C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35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F871-2EBB-4EFF-AA32-17151D2414C2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E1E56-1333-400C-99F8-DDDE3F2C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8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F871-2EBB-4EFF-AA32-17151D2414C2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E1E56-1333-400C-99F8-DDDE3F2C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F871-2EBB-4EFF-AA32-17151D2414C2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E1E56-1333-400C-99F8-DDDE3F2C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2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F871-2EBB-4EFF-AA32-17151D2414C2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E1E56-1333-400C-99F8-DDDE3F2C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0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F871-2EBB-4EFF-AA32-17151D2414C2}" type="datetimeFigureOut">
              <a:rPr lang="en-US" smtClean="0"/>
              <a:t>9/14/19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E1E56-1333-400C-99F8-DDDE3F2C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01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F871-2EBB-4EFF-AA32-17151D2414C2}" type="datetimeFigureOut">
              <a:rPr lang="en-US" smtClean="0"/>
              <a:t>9/14/19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E1E56-1333-400C-99F8-DDDE3F2C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4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F871-2EBB-4EFF-AA32-17151D2414C2}" type="datetimeFigureOut">
              <a:rPr lang="en-US" smtClean="0"/>
              <a:t>9/14/19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E1E56-1333-400C-99F8-DDDE3F2C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39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F871-2EBB-4EFF-AA32-17151D2414C2}" type="datetimeFigureOut">
              <a:rPr lang="en-US" smtClean="0"/>
              <a:t>9/14/19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E1E56-1333-400C-99F8-DDDE3F2C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3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F871-2EBB-4EFF-AA32-17151D2414C2}" type="datetimeFigureOut">
              <a:rPr lang="en-US" smtClean="0"/>
              <a:t>9/14/19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E1E56-1333-400C-99F8-DDDE3F2C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58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F871-2EBB-4EFF-AA32-17151D2414C2}" type="datetimeFigureOut">
              <a:rPr lang="en-US" smtClean="0"/>
              <a:t>9/14/19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E1E56-1333-400C-99F8-DDDE3F2C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2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3F871-2EBB-4EFF-AA32-17151D2414C2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E1E56-1333-400C-99F8-DDDE3F2C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9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tif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3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25.tiff"/><Relationship Id="rId4" Type="http://schemas.openxmlformats.org/officeDocument/2006/relationships/diagramLayout" Target="../diagrams/layout5.xml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tiff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rmarkdown.rstudio.com/" TargetMode="External"/><Relationship Id="rId3" Type="http://schemas.openxmlformats.org/officeDocument/2006/relationships/image" Target="../media/image1.gif"/><Relationship Id="rId7" Type="http://schemas.openxmlformats.org/officeDocument/2006/relationships/hyperlink" Target="https://cran.r-project.org/package=qicharts2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ran.r-project.org/package=tidyverse" TargetMode="External"/><Relationship Id="rId5" Type="http://schemas.openxmlformats.org/officeDocument/2006/relationships/hyperlink" Target="https://cran.r-project.org/package=dygraphs" TargetMode="External"/><Relationship Id="rId10" Type="http://schemas.openxmlformats.org/officeDocument/2006/relationships/hyperlink" Target="https://bookdown.org/yihui/rmarkdown" TargetMode="External"/><Relationship Id="rId4" Type="http://schemas.openxmlformats.org/officeDocument/2006/relationships/hyperlink" Target="https://plotly-r.com/" TargetMode="External"/><Relationship Id="rId9" Type="http://schemas.openxmlformats.org/officeDocument/2006/relationships/hyperlink" Target="https://www.ncbi.nlm.nih.gov/books/NBK44008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906162" y="777920"/>
            <a:ext cx="10379676" cy="1491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algn="ctr" defTabSz="457200">
              <a:spcBef>
                <a:spcPct val="0"/>
              </a:spcBef>
              <a:defRPr/>
            </a:pPr>
            <a:r>
              <a:rPr lang="en-US" sz="4000" b="1" dirty="0">
                <a:latin typeface="+mn-lt"/>
                <a:ea typeface="+mj-ea"/>
                <a:cs typeface="Times New Roman" pitchFamily="18" charset="0"/>
              </a:rPr>
              <a:t>A Data-Driven Approach to </a:t>
            </a:r>
            <a:r>
              <a:rPr lang="en-US" sz="4000" b="1" i="1" dirty="0">
                <a:latin typeface="+mn-lt"/>
                <a:ea typeface="+mj-ea"/>
                <a:cs typeface="Times New Roman" pitchFamily="18" charset="0"/>
              </a:rPr>
              <a:t>Exploring</a:t>
            </a:r>
            <a:r>
              <a:rPr lang="en-US" sz="4000" b="1" dirty="0">
                <a:latin typeface="+mn-lt"/>
                <a:ea typeface="+mj-ea"/>
                <a:cs typeface="Times New Roman" pitchFamily="18" charset="0"/>
              </a:rPr>
              <a:t> and </a:t>
            </a:r>
            <a:r>
              <a:rPr lang="en-US" sz="4000" b="1" i="1" dirty="0">
                <a:latin typeface="+mn-lt"/>
                <a:ea typeface="+mj-ea"/>
                <a:cs typeface="Times New Roman" pitchFamily="18" charset="0"/>
              </a:rPr>
              <a:t>Standardizing</a:t>
            </a:r>
            <a:r>
              <a:rPr lang="en-US" sz="4000" b="1" dirty="0">
                <a:latin typeface="+mn-lt"/>
                <a:ea typeface="+mj-ea"/>
                <a:cs typeface="Times New Roman" pitchFamily="18" charset="0"/>
              </a:rPr>
              <a:t> Inpatient Diabetes Care across a Healthcare System</a:t>
            </a:r>
          </a:p>
          <a:p>
            <a:pPr algn="ctr" defTabSz="457200">
              <a:spcBef>
                <a:spcPct val="0"/>
              </a:spcBef>
              <a:defRPr/>
            </a:pPr>
            <a:endParaRPr lang="en-US" sz="4000" b="1" dirty="0">
              <a:latin typeface="+mn-lt"/>
              <a:ea typeface="+mj-ea"/>
              <a:cs typeface="Times New Roman" pitchFamily="18" charset="0"/>
            </a:endParaRPr>
          </a:p>
          <a:p>
            <a:pPr algn="ctr" defTabSz="457200">
              <a:spcBef>
                <a:spcPct val="0"/>
              </a:spcBef>
              <a:defRPr/>
            </a:pPr>
            <a:r>
              <a:rPr lang="en-US" sz="3200" dirty="0">
                <a:latin typeface="+mn-lt"/>
                <a:ea typeface="+mj-ea"/>
                <a:cs typeface="Times New Roman" pitchFamily="18" charset="0"/>
              </a:rPr>
              <a:t>Shanza Ashraf</a:t>
            </a:r>
          </a:p>
          <a:p>
            <a:pPr algn="ctr" defTabSz="457200">
              <a:spcBef>
                <a:spcPct val="0"/>
              </a:spcBef>
              <a:defRPr/>
            </a:pPr>
            <a:r>
              <a:rPr lang="en-US" sz="3200" dirty="0">
                <a:latin typeface="+mn-lt"/>
                <a:ea typeface="+mj-ea"/>
                <a:cs typeface="Times New Roman" pitchFamily="18" charset="0"/>
              </a:rPr>
              <a:t>Data Analyst</a:t>
            </a:r>
          </a:p>
          <a:p>
            <a:pPr algn="ctr" defTabSz="457200">
              <a:spcBef>
                <a:spcPct val="0"/>
              </a:spcBef>
              <a:defRPr/>
            </a:pPr>
            <a:r>
              <a:rPr lang="en-US" sz="3200" dirty="0">
                <a:latin typeface="+mn-lt"/>
                <a:ea typeface="+mj-ea"/>
                <a:cs typeface="Times New Roman" pitchFamily="18" charset="0"/>
              </a:rPr>
              <a:t>Emory Healthcare | Office of Quality</a:t>
            </a:r>
            <a:endParaRPr lang="en-US" dirty="0">
              <a:latin typeface="+mn-lt"/>
              <a:ea typeface="+mj-ea"/>
              <a:cs typeface="Times New Roman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  <a:solidFill>
            <a:srgbClr val="002060"/>
          </a:solidFill>
        </p:grpSpPr>
        <p:sp>
          <p:nvSpPr>
            <p:cNvPr id="6" name="Rectangle 5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  <a:grpFill/>
          </p:grpSpPr>
          <p:sp>
            <p:nvSpPr>
              <p:cNvPr id="7" name="Oval 6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grpFill/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729969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1"/>
            <a:ext cx="12192000" cy="5613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defTabSz="457200">
              <a:spcBef>
                <a:spcPct val="0"/>
              </a:spcBef>
              <a:defRPr/>
            </a:pPr>
            <a:r>
              <a:rPr lang="en-US" sz="3200" b="1" dirty="0">
                <a:latin typeface="+mn-lt"/>
                <a:ea typeface="+mj-ea"/>
                <a:cs typeface="Times New Roman" pitchFamily="18" charset="0"/>
              </a:rPr>
              <a:t>Current Projects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560173" y="880015"/>
            <a:ext cx="7351520" cy="34555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defTabSz="457200">
              <a:spcBef>
                <a:spcPct val="0"/>
              </a:spcBef>
              <a:defRPr/>
            </a:pPr>
            <a:endParaRPr lang="en-US" sz="3200" dirty="0">
              <a:latin typeface="+mn-lt"/>
              <a:ea typeface="+mj-ea"/>
              <a:cs typeface="Times New Roman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16" name="Rectangle 15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ADB30-55DE-434D-9D60-2BC93504BB5B}"/>
              </a:ext>
            </a:extLst>
          </p:cNvPr>
          <p:cNvSpPr/>
          <p:nvPr/>
        </p:nvSpPr>
        <p:spPr>
          <a:xfrm>
            <a:off x="0" y="561315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168D8352-759F-3B4D-9628-B881365847E3}"/>
              </a:ext>
            </a:extLst>
          </p:cNvPr>
          <p:cNvSpPr txBox="1">
            <a:spLocks/>
          </p:cNvSpPr>
          <p:nvPr/>
        </p:nvSpPr>
        <p:spPr>
          <a:xfrm>
            <a:off x="307808" y="953505"/>
            <a:ext cx="11576384" cy="45063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marL="457200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An all-inclusive dashboard reviewing: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j-ea"/>
                <a:cs typeface="Times New Roman" pitchFamily="18" charset="0"/>
              </a:rPr>
              <a:t>Demographics of our diabetic admissions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j-ea"/>
                <a:cs typeface="Times New Roman" pitchFamily="18" charset="0"/>
              </a:rPr>
              <a:t>Outcome metrics: mortality, comorbidities, readmissions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Glucometrics (glycemic control)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Medication regimens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j-ea"/>
                <a:cs typeface="Times New Roman" pitchFamily="18" charset="0"/>
              </a:rPr>
              <a:t>Medication errors (correctional insulin)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j-ea"/>
                <a:cs typeface="Times New Roman" pitchFamily="18" charset="0"/>
              </a:rPr>
              <a:t>Inpatient diabetes education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j-ea"/>
                <a:cs typeface="Times New Roman" pitchFamily="18" charset="0"/>
              </a:rPr>
              <a:t>Order set use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j-ea"/>
                <a:cs typeface="Times New Roman" pitchFamily="18" charset="0"/>
              </a:rPr>
              <a:t>Provider ordering practices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j-ea"/>
                <a:cs typeface="Times New Roman" pitchFamily="18" charset="0"/>
              </a:rPr>
              <a:t>Hospital Medicine/Endocrinology Consults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j-ea"/>
                <a:cs typeface="Times New Roman" pitchFamily="18" charset="0"/>
              </a:rPr>
              <a:t>Outpatient referrals</a:t>
            </a:r>
          </a:p>
          <a:p>
            <a:pPr marL="457200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ea typeface="+mj-ea"/>
                <a:cs typeface="Times New Roman" pitchFamily="18" charset="0"/>
              </a:rPr>
              <a:t>Automated weekly/monthly r</a:t>
            </a:r>
            <a:r>
              <a:rPr lang="en-US" dirty="0">
                <a:latin typeface="+mn-lt"/>
                <a:ea typeface="+mj-ea"/>
                <a:cs typeface="Times New Roman" pitchFamily="18" charset="0"/>
              </a:rPr>
              <a:t>eports to</a:t>
            </a:r>
          </a:p>
          <a:p>
            <a:pPr defTabSz="457200">
              <a:spcBef>
                <a:spcPct val="0"/>
              </a:spcBef>
              <a:defRPr/>
            </a:pPr>
            <a:r>
              <a:rPr lang="en-US" sz="2800" dirty="0">
                <a:latin typeface="+mn-lt"/>
                <a:ea typeface="+mj-ea"/>
                <a:cs typeface="Times New Roman" pitchFamily="18" charset="0"/>
              </a:rPr>
              <a:t>      p</a:t>
            </a:r>
            <a:r>
              <a:rPr lang="en-US" dirty="0">
                <a:latin typeface="+mn-lt"/>
                <a:ea typeface="+mj-ea"/>
                <a:cs typeface="Times New Roman" pitchFamily="18" charset="0"/>
              </a:rPr>
              <a:t>hysicians, nurses, pharmacists, diabetes</a:t>
            </a:r>
          </a:p>
          <a:p>
            <a:pPr defTabSz="457200">
              <a:spcBef>
                <a:spcPct val="0"/>
              </a:spcBef>
              <a:defRPr/>
            </a:pPr>
            <a:r>
              <a:rPr lang="en-US" sz="2800" dirty="0">
                <a:latin typeface="+mn-lt"/>
                <a:ea typeface="+mj-ea"/>
                <a:cs typeface="Times New Roman" pitchFamily="18" charset="0"/>
              </a:rPr>
              <a:t>      educators, leaders</a:t>
            </a:r>
            <a:endParaRPr lang="en-US" sz="2800" dirty="0">
              <a:ea typeface="+mj-ea"/>
              <a:cs typeface="Times New Roman" pitchFamily="18" charset="0"/>
            </a:endParaRPr>
          </a:p>
          <a:p>
            <a:pPr defTabSz="457200">
              <a:spcBef>
                <a:spcPct val="0"/>
              </a:spcBef>
              <a:defRPr/>
            </a:pPr>
            <a:endParaRPr lang="en-US" sz="3200" dirty="0">
              <a:latin typeface="+mn-lt"/>
              <a:ea typeface="+mj-ea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962EA-CDD5-0D43-B016-A9F4B2C4A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844" y="729598"/>
            <a:ext cx="1620587" cy="1878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E1D8FD-A017-B947-9866-8B4EBF550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948" y="2638012"/>
            <a:ext cx="4192380" cy="325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2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1"/>
            <a:ext cx="12192000" cy="5613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defTabSz="457200">
              <a:spcBef>
                <a:spcPct val="0"/>
              </a:spcBef>
              <a:defRPr/>
            </a:pPr>
            <a:r>
              <a:rPr lang="en-US" sz="3200" b="1" dirty="0">
                <a:latin typeface="+mn-lt"/>
                <a:ea typeface="+mj-ea"/>
                <a:cs typeface="Times New Roman" pitchFamily="18" charset="0"/>
              </a:rPr>
              <a:t>Current Projects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560173" y="880015"/>
            <a:ext cx="7351520" cy="34555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defTabSz="457200">
              <a:spcBef>
                <a:spcPct val="0"/>
              </a:spcBef>
              <a:defRPr/>
            </a:pPr>
            <a:endParaRPr lang="en-US" sz="3200" dirty="0">
              <a:latin typeface="+mn-lt"/>
              <a:ea typeface="+mj-ea"/>
              <a:cs typeface="Times New Roman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16" name="Rectangle 15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ADB30-55DE-434D-9D60-2BC93504BB5B}"/>
              </a:ext>
            </a:extLst>
          </p:cNvPr>
          <p:cNvSpPr/>
          <p:nvPr/>
        </p:nvSpPr>
        <p:spPr>
          <a:xfrm>
            <a:off x="0" y="561315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23125-31D3-E74C-A686-1BAFFC7A9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07" y="778977"/>
            <a:ext cx="7353300" cy="194310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3307276-E6CA-D948-9E28-6BF04F985E2E}"/>
              </a:ext>
            </a:extLst>
          </p:cNvPr>
          <p:cNvSpPr/>
          <p:nvPr/>
        </p:nvSpPr>
        <p:spPr>
          <a:xfrm>
            <a:off x="384707" y="1219198"/>
            <a:ext cx="2135682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Setup as </a:t>
            </a:r>
            <a:r>
              <a:rPr lang="en-US" sz="2200" b="1" dirty="0" err="1">
                <a:solidFill>
                  <a:schemeClr val="accent5">
                    <a:lumMod val="50000"/>
                  </a:schemeClr>
                </a:solidFill>
              </a:rPr>
              <a:t>flexdashboard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F69108F-129A-8C45-905F-9B1FEC92AE60}"/>
              </a:ext>
            </a:extLst>
          </p:cNvPr>
          <p:cNvSpPr/>
          <p:nvPr/>
        </p:nvSpPr>
        <p:spPr>
          <a:xfrm>
            <a:off x="258127" y="3741601"/>
            <a:ext cx="2135682" cy="10954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Global sidebar with embedded definitions pdf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D4699F-02D0-6A45-A9C3-A53DB83BD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183" y="2666614"/>
            <a:ext cx="8474142" cy="324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26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37" name="Rectangle 36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EDD0088-9657-8E4E-BA9D-3F3700468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89"/>
            <a:ext cx="12192000" cy="570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0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37" name="Rectangle 36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8FDB3E1-8487-0046-B178-082B46344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59" y="172368"/>
            <a:ext cx="8095482" cy="575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03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37" name="Rectangle 36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6DAFDEE-B159-434D-B50E-CF1D218AB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48"/>
            <a:ext cx="12192000" cy="56830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11C202-682E-5C48-9051-F5265136FFFA}"/>
              </a:ext>
            </a:extLst>
          </p:cNvPr>
          <p:cNvSpPr/>
          <p:nvPr/>
        </p:nvSpPr>
        <p:spPr>
          <a:xfrm>
            <a:off x="1" y="503493"/>
            <a:ext cx="1683026" cy="7422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56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37" name="Rectangle 36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8F4539A-960F-7546-9DC0-0D1DFB3F8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4" y="262955"/>
            <a:ext cx="5207000" cy="52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D24ABF-257B-7142-BAE7-59692671B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5" y="906557"/>
            <a:ext cx="7734300" cy="1866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06415C-9319-D14B-BFDA-F818CD086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537" y="172789"/>
            <a:ext cx="4079463" cy="15963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14A291-6CDD-FB4A-B3AE-3DC76F355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5" y="2716961"/>
            <a:ext cx="89789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12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37" name="Rectangle 36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1EE4F01-F6C3-8247-B45A-4FE576C2E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671"/>
            <a:ext cx="12192000" cy="57076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706155-154D-0549-B9FE-49B36246B3CA}"/>
              </a:ext>
            </a:extLst>
          </p:cNvPr>
          <p:cNvSpPr/>
          <p:nvPr/>
        </p:nvSpPr>
        <p:spPr>
          <a:xfrm>
            <a:off x="5618924" y="882667"/>
            <a:ext cx="1683026" cy="3578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58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37" name="Rectangle 36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306415C-9319-D14B-BFDA-F818CD086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212" y="2037834"/>
            <a:ext cx="4079463" cy="1596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DA0CC8-A620-DF44-ACB0-26DF69C4A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068" y="334090"/>
            <a:ext cx="29083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65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1"/>
            <a:ext cx="12192000" cy="5613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defTabSz="457200">
              <a:spcBef>
                <a:spcPct val="0"/>
              </a:spcBef>
              <a:defRPr/>
            </a:pPr>
            <a:r>
              <a:rPr lang="en-US" sz="2600" b="1" dirty="0">
                <a:latin typeface="+mn-lt"/>
                <a:ea typeface="+mj-ea"/>
                <a:cs typeface="Times New Roman" pitchFamily="18" charset="0"/>
              </a:rPr>
              <a:t>Case Study: Reducing Correctional Insulin (Sliding Scale Insulin) Administration Errors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561315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37" name="Rectangle 36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</p:spPr>
        </p:pic>
      </p:grp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9CE403DE-C8E2-0447-B900-D77B9328A673}"/>
              </a:ext>
            </a:extLst>
          </p:cNvPr>
          <p:cNvSpPr txBox="1">
            <a:spLocks/>
          </p:cNvSpPr>
          <p:nvPr/>
        </p:nvSpPr>
        <p:spPr>
          <a:xfrm>
            <a:off x="208229" y="682857"/>
            <a:ext cx="11625962" cy="157001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marL="457200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Correctional insulin is insulin dosing meant to correct or lower high blood sugar before meals.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Calculated using a “correction factor” determined by the ordering provider.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Nursing must interpret the order and administer the correct dose based on the last blood glucose result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F1A38D69-3045-BC47-9E78-50B583C37CB9}"/>
              </a:ext>
            </a:extLst>
          </p:cNvPr>
          <p:cNvSpPr txBox="1">
            <a:spLocks/>
          </p:cNvSpPr>
          <p:nvPr/>
        </p:nvSpPr>
        <p:spPr>
          <a:xfrm>
            <a:off x="208229" y="2424058"/>
            <a:ext cx="11050448" cy="914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marL="457200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Example: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/>
              <a:t>(BG-100)/40 = # units for BG ≥ 180 mg/dL, </a:t>
            </a:r>
            <a:r>
              <a:rPr lang="en-US" dirty="0" err="1"/>
              <a:t>Subcutan</a:t>
            </a:r>
            <a:r>
              <a:rPr lang="en-US" dirty="0"/>
              <a:t> AND round up to nearest whole unit</a:t>
            </a:r>
            <a:endParaRPr lang="en-US" dirty="0">
              <a:latin typeface="+mn-lt"/>
              <a:ea typeface="+mj-ea"/>
              <a:cs typeface="Times New Roman" pitchFamily="18" charset="0"/>
            </a:endParaRP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latin typeface="+mn-lt"/>
              <a:ea typeface="+mj-ea"/>
              <a:cs typeface="Times New Roman" pitchFamily="18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04CBD9E-E5F7-C84A-BDD7-1F01D66C840D}"/>
              </a:ext>
            </a:extLst>
          </p:cNvPr>
          <p:cNvSpPr txBox="1">
            <a:spLocks/>
          </p:cNvSpPr>
          <p:nvPr/>
        </p:nvSpPr>
        <p:spPr>
          <a:xfrm>
            <a:off x="208229" y="3441161"/>
            <a:ext cx="11050448" cy="141685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marL="457200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Questions: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/>
              <a:t>How often are correctional insulin doses accurate? How often are we underdosing? Overdosing?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Do we have a standard system of dosage calculation across the system?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j-ea"/>
                <a:cs typeface="Times New Roman" pitchFamily="18" charset="0"/>
              </a:rPr>
              <a:t>Is our process in control?</a:t>
            </a:r>
            <a:endParaRPr lang="en-US" dirty="0">
              <a:latin typeface="+mn-lt"/>
              <a:ea typeface="+mj-ea"/>
              <a:cs typeface="Times New Roman" pitchFamily="18" charset="0"/>
            </a:endParaRP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latin typeface="+mn-lt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770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0" y="1"/>
            <a:ext cx="12192000" cy="607033"/>
            <a:chOff x="0" y="1"/>
            <a:chExt cx="12192000" cy="607033"/>
          </a:xfrm>
        </p:grpSpPr>
        <p:sp>
          <p:nvSpPr>
            <p:cNvPr id="3" name="Title Placeholder 1"/>
            <p:cNvSpPr txBox="1">
              <a:spLocks/>
            </p:cNvSpPr>
            <p:nvPr/>
          </p:nvSpPr>
          <p:spPr>
            <a:xfrm>
              <a:off x="0" y="1"/>
              <a:ext cx="12192000" cy="56131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>
                <a:defRPr sz="2800" b="0" i="0" cap="none" baseline="0">
                  <a:solidFill>
                    <a:srgbClr val="122A5D"/>
                  </a:solidFill>
                  <a:latin typeface="Century Gothic"/>
                  <a:cs typeface="Century Gothic"/>
                </a:defRPr>
              </a:lvl1pPr>
            </a:lstStyle>
            <a:p>
              <a:pPr defTabSz="457200">
                <a:spcBef>
                  <a:spcPct val="0"/>
                </a:spcBef>
                <a:defRPr/>
              </a:pPr>
              <a:r>
                <a:rPr lang="en-US" sz="3200" b="1" dirty="0">
                  <a:latin typeface="+mn-lt"/>
                  <a:ea typeface="+mj-ea"/>
                  <a:cs typeface="Times New Roman" pitchFamily="18" charset="0"/>
                </a:rPr>
                <a:t>Data Import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561315"/>
              <a:ext cx="12192000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2" name="Diagram 21"/>
          <p:cNvGraphicFramePr/>
          <p:nvPr/>
        </p:nvGraphicFramePr>
        <p:xfrm>
          <a:off x="296530" y="1168348"/>
          <a:ext cx="11598940" cy="1530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86" y="805068"/>
            <a:ext cx="409575" cy="34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5886" y="3480435"/>
            <a:ext cx="1495425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07" y="2772076"/>
            <a:ext cx="2553480" cy="295976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176" y="671732"/>
            <a:ext cx="640909" cy="4966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68038" y="3093419"/>
            <a:ext cx="40481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0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1"/>
            <a:ext cx="12192000" cy="5613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defTabSz="457200">
              <a:spcBef>
                <a:spcPct val="0"/>
              </a:spcBef>
              <a:defRPr/>
            </a:pPr>
            <a:r>
              <a:rPr lang="en-US" sz="3200" b="1" dirty="0">
                <a:latin typeface="+mn-lt"/>
                <a:ea typeface="+mj-ea"/>
                <a:cs typeface="Times New Roman" pitchFamily="18" charset="0"/>
              </a:rPr>
              <a:t>Emory Healthcare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49" y="1729127"/>
            <a:ext cx="6107999" cy="4083584"/>
          </a:xfrm>
          <a:prstGeom prst="rect">
            <a:avLst/>
          </a:prstGeom>
        </p:spPr>
      </p:pic>
      <p:sp>
        <p:nvSpPr>
          <p:cNvPr id="8" name="Title Placeholder 1"/>
          <p:cNvSpPr txBox="1">
            <a:spLocks/>
          </p:cNvSpPr>
          <p:nvPr/>
        </p:nvSpPr>
        <p:spPr>
          <a:xfrm>
            <a:off x="208229" y="682857"/>
            <a:ext cx="11050448" cy="10462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marL="457200" indent="-457200" defTabSz="457200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Most comprehensive academic health system in Georgia</a:t>
            </a:r>
          </a:p>
          <a:p>
            <a:pPr marL="457200" indent="-457200" defTabSz="457200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Affiliated with Emory University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727" y="1936970"/>
            <a:ext cx="4251922" cy="1702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700" y="3847597"/>
            <a:ext cx="5075976" cy="166448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561315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16" name="Rectangle 15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398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0" y="1"/>
            <a:ext cx="12192000" cy="607033"/>
            <a:chOff x="0" y="1"/>
            <a:chExt cx="12192000" cy="607033"/>
          </a:xfrm>
        </p:grpSpPr>
        <p:sp>
          <p:nvSpPr>
            <p:cNvPr id="3" name="Title Placeholder 1"/>
            <p:cNvSpPr txBox="1">
              <a:spLocks/>
            </p:cNvSpPr>
            <p:nvPr/>
          </p:nvSpPr>
          <p:spPr>
            <a:xfrm>
              <a:off x="0" y="1"/>
              <a:ext cx="12192000" cy="56131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>
                <a:defRPr sz="2800" b="0" i="0" cap="none" baseline="0">
                  <a:solidFill>
                    <a:srgbClr val="122A5D"/>
                  </a:solidFill>
                  <a:latin typeface="Century Gothic"/>
                  <a:cs typeface="Century Gothic"/>
                </a:defRPr>
              </a:lvl1pPr>
            </a:lstStyle>
            <a:p>
              <a:pPr defTabSz="457200">
                <a:spcBef>
                  <a:spcPct val="0"/>
                </a:spcBef>
                <a:defRPr/>
              </a:pPr>
              <a:r>
                <a:rPr lang="en-US" sz="3200" b="1" dirty="0">
                  <a:latin typeface="+mn-lt"/>
                  <a:ea typeface="+mj-ea"/>
                  <a:cs typeface="Times New Roman" pitchFamily="18" charset="0"/>
                </a:rPr>
                <a:t>Data Cleaning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561315"/>
              <a:ext cx="12192000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1064217172"/>
              </p:ext>
            </p:extLst>
          </p:nvPr>
        </p:nvGraphicFramePr>
        <p:xfrm>
          <a:off x="296530" y="1168348"/>
          <a:ext cx="11598940" cy="1530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86" y="805068"/>
            <a:ext cx="409575" cy="3429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176" y="671732"/>
            <a:ext cx="640909" cy="49661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290673" y="5431246"/>
            <a:ext cx="9321689" cy="1250495"/>
            <a:chOff x="424115" y="5418269"/>
            <a:chExt cx="9321689" cy="1250495"/>
          </a:xfrm>
        </p:grpSpPr>
        <p:sp>
          <p:nvSpPr>
            <p:cNvPr id="20" name="Rounded Rectangle 19"/>
            <p:cNvSpPr/>
            <p:nvPr/>
          </p:nvSpPr>
          <p:spPr>
            <a:xfrm>
              <a:off x="424115" y="5418269"/>
              <a:ext cx="1733116" cy="121722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Patient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40803" y="5418269"/>
              <a:ext cx="1733116" cy="121722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Correctional Insulin Order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6174179" y="5418269"/>
              <a:ext cx="1733116" cy="121722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Insulin Dosage Administered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257491" y="5451538"/>
              <a:ext cx="1733116" cy="121722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Previous Blood Glucose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8012688" y="5418269"/>
              <a:ext cx="1733116" cy="121722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Correct Dose?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3626B12-2AA7-6141-A4AD-88289A4F8E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2772" y="2929353"/>
            <a:ext cx="2238513" cy="22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17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1"/>
            <a:ext cx="12192000" cy="5613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defTabSz="457200">
              <a:spcBef>
                <a:spcPct val="0"/>
              </a:spcBef>
              <a:defRPr/>
            </a:pPr>
            <a:r>
              <a:rPr lang="en-US" sz="3200" b="1" dirty="0">
                <a:latin typeface="+mn-lt"/>
                <a:ea typeface="+mj-ea"/>
                <a:cs typeface="Times New Roman" pitchFamily="18" charset="0"/>
              </a:rPr>
              <a:t>Data Analysis: Statistical Process Control (SPC)/Shewhart Charts</a:t>
            </a:r>
            <a:endParaRPr lang="en-US" sz="3000" b="1" dirty="0">
              <a:latin typeface="+mn-lt"/>
              <a:ea typeface="+mj-ea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561315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37" name="Rectangle 36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B7FD72F-05CE-4F49-90B9-B4E48727E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923" y="1994986"/>
            <a:ext cx="7089077" cy="39028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7EE0F8-0CB3-9944-B8C3-16A294496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29" y="2095150"/>
            <a:ext cx="4813300" cy="2717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A5AF5F-3BF0-FB40-941E-9F8C5918B9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5" y="4927607"/>
            <a:ext cx="4959908" cy="545291"/>
          </a:xfrm>
          <a:prstGeom prst="rect">
            <a:avLst/>
          </a:prstGeom>
        </p:spPr>
      </p:pic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17AD5BB-9E65-3446-BE7D-F46125518969}"/>
              </a:ext>
            </a:extLst>
          </p:cNvPr>
          <p:cNvSpPr txBox="1">
            <a:spLocks/>
          </p:cNvSpPr>
          <p:nvPr/>
        </p:nvSpPr>
        <p:spPr>
          <a:xfrm>
            <a:off x="208229" y="682857"/>
            <a:ext cx="11625962" cy="124753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marL="457200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Line graphs showing measures over time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j-ea"/>
                <a:cs typeface="Times New Roman" pitchFamily="18" charset="0"/>
              </a:rPr>
              <a:t>Center: mean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Control limits: natural variation limits inherent in the process (3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σ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 </a:t>
            </a:r>
            <a:r>
              <a:rPr lang="en-US" dirty="0">
                <a:cs typeface="Times New Roman" pitchFamily="18" charset="0"/>
              </a:rPr>
              <a:t>limits)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 </a:t>
            </a:r>
          </a:p>
          <a:p>
            <a:pPr marL="1371600" lvl="2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cs typeface="Times New Roman" pitchFamily="18" charset="0"/>
              </a:rPr>
              <a:t>Common cause variation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 </a:t>
            </a:r>
            <a:endParaRPr lang="en-US" dirty="0">
              <a:latin typeface="+mn-lt"/>
              <a:ea typeface="+mj-ea"/>
              <a:cs typeface="Times New Roman" pitchFamily="18" charset="0"/>
            </a:endParaRPr>
          </a:p>
          <a:p>
            <a:pPr marL="457200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latin typeface="+mn-lt"/>
              <a:ea typeface="+mj-ea"/>
              <a:cs typeface="Times New Roman" pitchFamily="18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CB03C00-138C-074E-867B-3D7A67D55D9D}"/>
              </a:ext>
            </a:extLst>
          </p:cNvPr>
          <p:cNvSpPr/>
          <p:nvPr/>
        </p:nvSpPr>
        <p:spPr>
          <a:xfrm>
            <a:off x="8882426" y="960119"/>
            <a:ext cx="1966806" cy="8178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Process is in control!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93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9B1D97-CB5F-D04A-ABF2-F95E0EEE2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76" y="584200"/>
            <a:ext cx="5321300" cy="284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5B8D8B-BD32-094F-9BAF-27D5410B4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688" y="3691561"/>
            <a:ext cx="88392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9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47532C-6C6C-444F-A831-E2F8ABD05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4796"/>
            <a:ext cx="12192000" cy="500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6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47532C-6C6C-444F-A831-E2F8ABD05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733"/>
            <a:ext cx="12192000" cy="500840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02D7984-B8C5-574A-9BE3-412D271CC2E6}"/>
              </a:ext>
            </a:extLst>
          </p:cNvPr>
          <p:cNvSpPr/>
          <p:nvPr/>
        </p:nvSpPr>
        <p:spPr>
          <a:xfrm>
            <a:off x="931121" y="208722"/>
            <a:ext cx="1966806" cy="8178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Table-based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6ADD96-F957-8248-AFE2-7139D3B8C47A}"/>
              </a:ext>
            </a:extLst>
          </p:cNvPr>
          <p:cNvSpPr/>
          <p:nvPr/>
        </p:nvSpPr>
        <p:spPr>
          <a:xfrm>
            <a:off x="3975281" y="214900"/>
            <a:ext cx="1966806" cy="8178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Formula-based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F225A7-3AB7-3645-BA03-E8E99F864B7E}"/>
              </a:ext>
            </a:extLst>
          </p:cNvPr>
          <p:cNvSpPr/>
          <p:nvPr/>
        </p:nvSpPr>
        <p:spPr>
          <a:xfrm>
            <a:off x="9582983" y="205409"/>
            <a:ext cx="1966806" cy="8178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Formula-based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15C8D9-C5D2-FD44-BCC3-51364F7B8C92}"/>
              </a:ext>
            </a:extLst>
          </p:cNvPr>
          <p:cNvSpPr/>
          <p:nvPr/>
        </p:nvSpPr>
        <p:spPr>
          <a:xfrm>
            <a:off x="6864187" y="208722"/>
            <a:ext cx="1966806" cy="8178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Formula-based system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15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47532C-6C6C-444F-A831-E2F8ABD05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733"/>
            <a:ext cx="12192000" cy="50084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496A66-D70E-4B4E-98E5-81CCE5E142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94" y="4799576"/>
            <a:ext cx="1248379" cy="104520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02D7984-B8C5-574A-9BE3-412D271CC2E6}"/>
              </a:ext>
            </a:extLst>
          </p:cNvPr>
          <p:cNvSpPr/>
          <p:nvPr/>
        </p:nvSpPr>
        <p:spPr>
          <a:xfrm>
            <a:off x="931121" y="208722"/>
            <a:ext cx="1966806" cy="8178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Table-based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6ADD96-F957-8248-AFE2-7139D3B8C47A}"/>
              </a:ext>
            </a:extLst>
          </p:cNvPr>
          <p:cNvSpPr/>
          <p:nvPr/>
        </p:nvSpPr>
        <p:spPr>
          <a:xfrm>
            <a:off x="3975281" y="214900"/>
            <a:ext cx="1966806" cy="8178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Formula-based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F225A7-3AB7-3645-BA03-E8E99F864B7E}"/>
              </a:ext>
            </a:extLst>
          </p:cNvPr>
          <p:cNvSpPr/>
          <p:nvPr/>
        </p:nvSpPr>
        <p:spPr>
          <a:xfrm>
            <a:off x="9582983" y="205409"/>
            <a:ext cx="1966806" cy="8178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Formula-based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15C8D9-C5D2-FD44-BCC3-51364F7B8C92}"/>
              </a:ext>
            </a:extLst>
          </p:cNvPr>
          <p:cNvSpPr/>
          <p:nvPr/>
        </p:nvSpPr>
        <p:spPr>
          <a:xfrm>
            <a:off x="6864187" y="208722"/>
            <a:ext cx="1966806" cy="8178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Formula-based system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106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37" name="Rectangle 36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A11F9DF-6670-B445-AAAE-63E247DB3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30" y="797339"/>
            <a:ext cx="6184900" cy="467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A276AC-31E8-C14C-A624-218933053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72" y="2575339"/>
            <a:ext cx="5003800" cy="558800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0DD78837-7EDC-2147-B66D-130AEA8CB1A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613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defTabSz="457200">
              <a:spcBef>
                <a:spcPct val="0"/>
              </a:spcBef>
              <a:defRPr/>
            </a:pPr>
            <a:r>
              <a:rPr lang="en-US" sz="3200" b="1" dirty="0">
                <a:latin typeface="+mn-lt"/>
                <a:ea typeface="+mj-ea"/>
                <a:cs typeface="Times New Roman" pitchFamily="18" charset="0"/>
              </a:rPr>
              <a:t>Data Analysis: Pareto Chart</a:t>
            </a:r>
            <a:endParaRPr lang="en-US" sz="3000" b="1" dirty="0">
              <a:latin typeface="+mn-lt"/>
              <a:ea typeface="+mj-ea"/>
              <a:cs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FA299E-C20B-B54F-955C-C2E26749FE36}"/>
              </a:ext>
            </a:extLst>
          </p:cNvPr>
          <p:cNvSpPr/>
          <p:nvPr/>
        </p:nvSpPr>
        <p:spPr>
          <a:xfrm>
            <a:off x="0" y="561315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06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37" name="Rectangle 36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7D9201D-2F08-1A41-AB38-2ACE16308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711811"/>
            <a:ext cx="8128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68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37" name="Rectangle 36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</p:spPr>
        </p:pic>
      </p:grp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0DD78837-7EDC-2147-B66D-130AEA8CB1A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613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defTabSz="457200">
              <a:spcBef>
                <a:spcPct val="0"/>
              </a:spcBef>
              <a:defRPr/>
            </a:pPr>
            <a:r>
              <a:rPr lang="en-US" sz="3200" b="1" dirty="0">
                <a:latin typeface="+mn-lt"/>
                <a:ea typeface="+mj-ea"/>
                <a:cs typeface="Times New Roman" pitchFamily="18" charset="0"/>
              </a:rPr>
              <a:t>Process Change</a:t>
            </a:r>
            <a:endParaRPr lang="en-US" sz="3000" b="1" dirty="0">
              <a:latin typeface="+mn-lt"/>
              <a:ea typeface="+mj-ea"/>
              <a:cs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FA299E-C20B-B54F-955C-C2E26749FE36}"/>
              </a:ext>
            </a:extLst>
          </p:cNvPr>
          <p:cNvSpPr/>
          <p:nvPr/>
        </p:nvSpPr>
        <p:spPr>
          <a:xfrm>
            <a:off x="0" y="561315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93C3783A-D620-3C4C-A457-17952A741ED0}"/>
              </a:ext>
            </a:extLst>
          </p:cNvPr>
          <p:cNvSpPr txBox="1">
            <a:spLocks/>
          </p:cNvSpPr>
          <p:nvPr/>
        </p:nvSpPr>
        <p:spPr>
          <a:xfrm>
            <a:off x="307808" y="909994"/>
            <a:ext cx="11576384" cy="8686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marL="457200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Using this data, we got buy-in from leadership to change a process that had been around for decades</a:t>
            </a:r>
          </a:p>
          <a:p>
            <a:pPr defTabSz="457200">
              <a:spcBef>
                <a:spcPct val="0"/>
              </a:spcBef>
              <a:defRPr/>
            </a:pPr>
            <a:endParaRPr lang="en-US" sz="3200" dirty="0">
              <a:latin typeface="+mn-lt"/>
              <a:ea typeface="+mj-ea"/>
              <a:cs typeface="Times New Roman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583C7B-3892-FF44-9FAA-27E139EA0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513" y="1497496"/>
            <a:ext cx="3474784" cy="44461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2551B0-09B4-4F46-B8B0-6D3C212A7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703" y="2621602"/>
            <a:ext cx="4416519" cy="219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04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6" name="Rectangle 5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85BD198-9379-8C4D-8CF3-7029DBE7BDAC}"/>
              </a:ext>
            </a:extLst>
          </p:cNvPr>
          <p:cNvSpPr/>
          <p:nvPr/>
        </p:nvSpPr>
        <p:spPr>
          <a:xfrm>
            <a:off x="10000735" y="5643994"/>
            <a:ext cx="265043" cy="172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19469A-6788-004F-9A6A-6708AD8DAEAB}"/>
              </a:ext>
            </a:extLst>
          </p:cNvPr>
          <p:cNvSpPr/>
          <p:nvPr/>
        </p:nvSpPr>
        <p:spPr>
          <a:xfrm>
            <a:off x="0" y="555446"/>
            <a:ext cx="265043" cy="172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9FBA9-39CA-434B-934E-084EC3440122}"/>
              </a:ext>
            </a:extLst>
          </p:cNvPr>
          <p:cNvGrpSpPr/>
          <p:nvPr/>
        </p:nvGrpSpPr>
        <p:grpSpPr>
          <a:xfrm>
            <a:off x="0" y="-39095"/>
            <a:ext cx="12192000" cy="5928541"/>
            <a:chOff x="0" y="-39095"/>
            <a:chExt cx="12192000" cy="592854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A00C49B-873C-8647-BAB1-FB19306A4103}"/>
                </a:ext>
              </a:extLst>
            </p:cNvPr>
            <p:cNvGrpSpPr/>
            <p:nvPr/>
          </p:nvGrpSpPr>
          <p:grpSpPr>
            <a:xfrm>
              <a:off x="0" y="-39095"/>
              <a:ext cx="12192000" cy="5855367"/>
              <a:chOff x="0" y="300680"/>
              <a:chExt cx="12192000" cy="585536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E8FC891-2934-8E47-886B-E7CCE4372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00680"/>
                <a:ext cx="12192000" cy="2550367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A289734-1A83-0745-A40D-6E9657CA0D23}"/>
                  </a:ext>
                </a:extLst>
              </p:cNvPr>
              <p:cNvSpPr/>
              <p:nvPr/>
            </p:nvSpPr>
            <p:spPr>
              <a:xfrm>
                <a:off x="3916017" y="5983769"/>
                <a:ext cx="265043" cy="1722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3BA237-A7D9-1946-8BB7-3A18C57EA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63820"/>
              <a:ext cx="12192000" cy="31154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8928B7-3076-4A46-B6F2-1F83C4ACFD84}"/>
                </a:ext>
              </a:extLst>
            </p:cNvPr>
            <p:cNvSpPr/>
            <p:nvPr/>
          </p:nvSpPr>
          <p:spPr>
            <a:xfrm>
              <a:off x="3916017" y="5717168"/>
              <a:ext cx="265043" cy="172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5D09858-7E64-4143-BFA8-7550D34826DE}"/>
                </a:ext>
              </a:extLst>
            </p:cNvPr>
            <p:cNvSpPr/>
            <p:nvPr/>
          </p:nvSpPr>
          <p:spPr>
            <a:xfrm>
              <a:off x="10000735" y="5692544"/>
              <a:ext cx="265043" cy="172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8BF92D1-871D-2245-ADCA-5771E224CC4D}"/>
              </a:ext>
            </a:extLst>
          </p:cNvPr>
          <p:cNvSpPr/>
          <p:nvPr/>
        </p:nvSpPr>
        <p:spPr>
          <a:xfrm>
            <a:off x="0" y="555446"/>
            <a:ext cx="265043" cy="172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57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1"/>
            <a:ext cx="12192000" cy="5613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defTabSz="457200">
              <a:spcBef>
                <a:spcPct val="0"/>
              </a:spcBef>
              <a:defRPr/>
            </a:pPr>
            <a:r>
              <a:rPr lang="en-US" sz="3200" b="1" dirty="0">
                <a:latin typeface="+mn-lt"/>
                <a:ea typeface="+mj-ea"/>
                <a:cs typeface="Times New Roman" pitchFamily="18" charset="0"/>
              </a:rPr>
              <a:t>Outline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560173" y="880015"/>
            <a:ext cx="7351520" cy="34555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defTabSz="457200">
              <a:spcBef>
                <a:spcPct val="0"/>
              </a:spcBef>
              <a:defRPr/>
            </a:pPr>
            <a:endParaRPr lang="en-US" sz="3200" dirty="0">
              <a:latin typeface="+mn-lt"/>
              <a:ea typeface="+mj-ea"/>
              <a:cs typeface="Times New Roman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16" name="Rectangle 15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</p:spPr>
        </p:pic>
      </p:grp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CE8F229A-B485-CC44-8605-1C127C1402A1}"/>
              </a:ext>
            </a:extLst>
          </p:cNvPr>
          <p:cNvSpPr txBox="1">
            <a:spLocks/>
          </p:cNvSpPr>
          <p:nvPr/>
        </p:nvSpPr>
        <p:spPr>
          <a:xfrm>
            <a:off x="307808" y="909993"/>
            <a:ext cx="11576384" cy="23845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marL="457200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Background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j-ea"/>
                <a:cs typeface="Times New Roman" pitchFamily="18" charset="0"/>
              </a:rPr>
              <a:t>Diabetes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j-ea"/>
                <a:cs typeface="Times New Roman" pitchFamily="18" charset="0"/>
              </a:rPr>
              <a:t>Our Data Structure</a:t>
            </a:r>
            <a:endParaRPr lang="en-US" dirty="0">
              <a:latin typeface="+mn-lt"/>
              <a:ea typeface="+mj-ea"/>
              <a:cs typeface="Times New Roman" pitchFamily="18" charset="0"/>
            </a:endParaRPr>
          </a:p>
          <a:p>
            <a:pPr marL="457200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Quality Improvement (QI)</a:t>
            </a:r>
          </a:p>
          <a:p>
            <a:pPr marL="457200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Current Diabetes-Related Projects using R</a:t>
            </a:r>
          </a:p>
          <a:p>
            <a:pPr marL="457200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QI Case Study: Reducing Correctional Insulin (Sliding Scale Insulin) Administration Errors</a:t>
            </a:r>
          </a:p>
          <a:p>
            <a:pPr marL="457200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latin typeface="+mn-lt"/>
              <a:ea typeface="+mj-ea"/>
              <a:cs typeface="Times New Roman" pitchFamily="18" charset="0"/>
            </a:endParaRPr>
          </a:p>
          <a:p>
            <a:pPr marL="457200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latin typeface="+mn-lt"/>
              <a:ea typeface="+mj-ea"/>
              <a:cs typeface="Times New Roman" pitchFamily="18" charset="0"/>
            </a:endParaRPr>
          </a:p>
          <a:p>
            <a:pPr defTabSz="457200">
              <a:spcBef>
                <a:spcPct val="0"/>
              </a:spcBef>
              <a:defRPr/>
            </a:pPr>
            <a:endParaRPr lang="en-US" sz="3200" dirty="0">
              <a:latin typeface="+mn-lt"/>
              <a:ea typeface="+mj-ea"/>
              <a:cs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ADB30-55DE-434D-9D60-2BC93504BB5B}"/>
              </a:ext>
            </a:extLst>
          </p:cNvPr>
          <p:cNvSpPr/>
          <p:nvPr/>
        </p:nvSpPr>
        <p:spPr>
          <a:xfrm>
            <a:off x="0" y="561315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5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85BD198-9379-8C4D-8CF3-7029DBE7BDAC}"/>
              </a:ext>
            </a:extLst>
          </p:cNvPr>
          <p:cNvSpPr/>
          <p:nvPr/>
        </p:nvSpPr>
        <p:spPr>
          <a:xfrm>
            <a:off x="10000735" y="5643994"/>
            <a:ext cx="265043" cy="172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19469A-6788-004F-9A6A-6708AD8DAEAB}"/>
              </a:ext>
            </a:extLst>
          </p:cNvPr>
          <p:cNvSpPr/>
          <p:nvPr/>
        </p:nvSpPr>
        <p:spPr>
          <a:xfrm>
            <a:off x="0" y="555446"/>
            <a:ext cx="265043" cy="172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223CB6-6DD5-C540-AB57-C521E343AA07}"/>
              </a:ext>
            </a:extLst>
          </p:cNvPr>
          <p:cNvSpPr/>
          <p:nvPr/>
        </p:nvSpPr>
        <p:spPr>
          <a:xfrm>
            <a:off x="-1" y="4405203"/>
            <a:ext cx="265043" cy="172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AC3CCA-C4C8-D146-A131-4A1A3E412258}"/>
              </a:ext>
            </a:extLst>
          </p:cNvPr>
          <p:cNvSpPr/>
          <p:nvPr/>
        </p:nvSpPr>
        <p:spPr>
          <a:xfrm>
            <a:off x="0" y="4417023"/>
            <a:ext cx="265043" cy="172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94F9DB-6A49-C74D-8BFE-B5554120D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05"/>
            <a:ext cx="12192000" cy="64447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19D00F8-DD9D-5145-BD52-6EC0023EB386}"/>
              </a:ext>
            </a:extLst>
          </p:cNvPr>
          <p:cNvSpPr/>
          <p:nvPr/>
        </p:nvSpPr>
        <p:spPr>
          <a:xfrm>
            <a:off x="0" y="997050"/>
            <a:ext cx="265042" cy="314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E1FD8F-AB03-5943-AA4B-ECF87DD7E25E}"/>
              </a:ext>
            </a:extLst>
          </p:cNvPr>
          <p:cNvSpPr/>
          <p:nvPr/>
        </p:nvSpPr>
        <p:spPr>
          <a:xfrm>
            <a:off x="0" y="4428843"/>
            <a:ext cx="265043" cy="172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29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1"/>
            <a:ext cx="12192000" cy="5613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defTabSz="457200">
              <a:spcBef>
                <a:spcPct val="0"/>
              </a:spcBef>
              <a:defRPr/>
            </a:pPr>
            <a:r>
              <a:rPr lang="en-US" sz="3200" b="1" dirty="0">
                <a:latin typeface="+mn-lt"/>
                <a:ea typeface="+mj-ea"/>
                <a:cs typeface="Times New Roman" pitchFamily="18" charset="0"/>
              </a:rPr>
              <a:t>References</a:t>
            </a:r>
            <a:endParaRPr lang="en-US" sz="3000" b="1" dirty="0">
              <a:latin typeface="+mn-lt"/>
              <a:ea typeface="+mj-ea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561315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37" name="Rectangle 36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</p:spPr>
        </p:pic>
      </p:grp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17AD5BB-9E65-3446-BE7D-F46125518969}"/>
              </a:ext>
            </a:extLst>
          </p:cNvPr>
          <p:cNvSpPr txBox="1">
            <a:spLocks/>
          </p:cNvSpPr>
          <p:nvPr/>
        </p:nvSpPr>
        <p:spPr>
          <a:xfrm>
            <a:off x="208228" y="682857"/>
            <a:ext cx="11983771" cy="524426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defTabSz="457200">
              <a:spcBef>
                <a:spcPct val="0"/>
              </a:spcBef>
              <a:defRPr/>
            </a:pPr>
            <a:r>
              <a:rPr lang="en-US" sz="1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Carson Sievert (2018) </a:t>
            </a:r>
            <a:r>
              <a:rPr lang="en-US" sz="1400" dirty="0" err="1">
                <a:solidFill>
                  <a:schemeClr val="tx1"/>
                </a:solidFill>
                <a:latin typeface="+mn-lt"/>
                <a:cs typeface="Times New Roman" pitchFamily="18" charset="0"/>
              </a:rPr>
              <a:t>plotly</a:t>
            </a:r>
            <a:r>
              <a:rPr lang="en-US" sz="1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 for R. </a:t>
            </a:r>
            <a:r>
              <a:rPr lang="en-US" sz="1400" dirty="0">
                <a:solidFill>
                  <a:schemeClr val="tx1"/>
                </a:solidFill>
                <a:latin typeface="+mn-lt"/>
                <a:cs typeface="Times New Roman" pitchFamily="18" charset="0"/>
                <a:hlinkClick r:id="rId4"/>
              </a:rPr>
              <a:t>https://plotly-r.com</a:t>
            </a:r>
            <a:endParaRPr lang="en-US" sz="1400" dirty="0">
              <a:solidFill>
                <a:schemeClr val="tx1"/>
              </a:solidFill>
              <a:latin typeface="+mn-lt"/>
              <a:cs typeface="Times New Roman" pitchFamily="18" charset="0"/>
            </a:endParaRPr>
          </a:p>
          <a:p>
            <a:pPr defTabSz="457200">
              <a:spcBef>
                <a:spcPct val="0"/>
              </a:spcBef>
              <a:defRPr/>
            </a:pPr>
            <a:endParaRPr lang="en-US" sz="1400" dirty="0">
              <a:solidFill>
                <a:schemeClr val="tx1"/>
              </a:solidFill>
              <a:latin typeface="+mn-lt"/>
              <a:cs typeface="Times New Roman" pitchFamily="18" charset="0"/>
            </a:endParaRPr>
          </a:p>
          <a:p>
            <a:pPr defTabSz="457200">
              <a:spcBef>
                <a:spcPct val="0"/>
              </a:spcBef>
              <a:defRPr/>
            </a:pPr>
            <a:r>
              <a:rPr lang="en-US" sz="1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Dan </a:t>
            </a:r>
            <a:r>
              <a:rPr lang="en-US" sz="1400" dirty="0" err="1">
                <a:solidFill>
                  <a:schemeClr val="tx1"/>
                </a:solidFill>
                <a:latin typeface="+mn-lt"/>
                <a:cs typeface="Times New Roman" pitchFamily="18" charset="0"/>
              </a:rPr>
              <a:t>Vanderkam</a:t>
            </a:r>
            <a:r>
              <a:rPr lang="en-US" sz="1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, JJ Allaire, Jonathan Owen, Daniel </a:t>
            </a:r>
            <a:r>
              <a:rPr lang="en-US" sz="1400" dirty="0" err="1">
                <a:solidFill>
                  <a:schemeClr val="tx1"/>
                </a:solidFill>
                <a:latin typeface="+mn-lt"/>
                <a:cs typeface="Times New Roman" pitchFamily="18" charset="0"/>
              </a:rPr>
              <a:t>Gromer</a:t>
            </a:r>
            <a:r>
              <a:rPr lang="en-US" sz="1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 and Benoit </a:t>
            </a:r>
            <a:r>
              <a:rPr lang="en-US" sz="1400" dirty="0" err="1">
                <a:solidFill>
                  <a:schemeClr val="tx1"/>
                </a:solidFill>
                <a:latin typeface="+mn-lt"/>
                <a:cs typeface="Times New Roman" pitchFamily="18" charset="0"/>
              </a:rPr>
              <a:t>Thieurmel</a:t>
            </a:r>
            <a:r>
              <a:rPr lang="en-US" sz="1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 (2018).</a:t>
            </a:r>
          </a:p>
          <a:p>
            <a:pPr defTabSz="457200">
              <a:spcBef>
                <a:spcPct val="0"/>
              </a:spcBef>
              <a:defRPr/>
            </a:pPr>
            <a:r>
              <a:rPr lang="en-US" sz="1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  </a:t>
            </a:r>
            <a:r>
              <a:rPr lang="en-US" sz="1400" dirty="0" err="1">
                <a:solidFill>
                  <a:schemeClr val="tx1"/>
                </a:solidFill>
                <a:latin typeface="+mn-lt"/>
                <a:cs typeface="Times New Roman" pitchFamily="18" charset="0"/>
              </a:rPr>
              <a:t>dygraphs</a:t>
            </a:r>
            <a:r>
              <a:rPr lang="en-US" sz="1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: Interface to '</a:t>
            </a:r>
            <a:r>
              <a:rPr lang="en-US" sz="1400" dirty="0" err="1">
                <a:solidFill>
                  <a:schemeClr val="tx1"/>
                </a:solidFill>
                <a:latin typeface="+mn-lt"/>
                <a:cs typeface="Times New Roman" pitchFamily="18" charset="0"/>
              </a:rPr>
              <a:t>Dygraphs</a:t>
            </a:r>
            <a:r>
              <a:rPr lang="en-US" sz="1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' Interactive Time Series Charting Library. R package</a:t>
            </a:r>
          </a:p>
          <a:p>
            <a:pPr defTabSz="457200">
              <a:spcBef>
                <a:spcPct val="0"/>
              </a:spcBef>
              <a:defRPr/>
            </a:pPr>
            <a:r>
              <a:rPr lang="en-US" sz="1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  version 1.1.1.6. </a:t>
            </a:r>
            <a:r>
              <a:rPr lang="en-US" sz="1400" dirty="0">
                <a:solidFill>
                  <a:schemeClr val="tx1"/>
                </a:solidFill>
                <a:latin typeface="+mn-lt"/>
                <a:cs typeface="Times New Roman" pitchFamily="18" charset="0"/>
                <a:hlinkClick r:id="rId5"/>
              </a:rPr>
              <a:t>https://CRAN.R-project.org/package=dygraphs</a:t>
            </a:r>
            <a:endParaRPr lang="en-US" sz="1400" dirty="0">
              <a:solidFill>
                <a:schemeClr val="tx1"/>
              </a:solidFill>
              <a:latin typeface="+mn-lt"/>
              <a:cs typeface="Times New Roman" pitchFamily="18" charset="0"/>
            </a:endParaRPr>
          </a:p>
          <a:p>
            <a:pPr defTabSz="457200">
              <a:spcBef>
                <a:spcPct val="0"/>
              </a:spcBef>
              <a:defRPr/>
            </a:pPr>
            <a:endParaRPr lang="en-US" sz="1400" dirty="0">
              <a:solidFill>
                <a:schemeClr val="tx1"/>
              </a:solidFill>
              <a:latin typeface="+mn-lt"/>
              <a:ea typeface="+mj-ea"/>
              <a:cs typeface="Times New Roman" pitchFamily="18" charset="0"/>
            </a:endParaRPr>
          </a:p>
          <a:p>
            <a:pPr defTabSz="457200">
              <a:spcBef>
                <a:spcPct val="0"/>
              </a:spcBef>
              <a:defRPr/>
            </a:pP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Hadley Wickham (2017).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tidyverse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: Easily Install and Load the '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Tidyverse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'. R package</a:t>
            </a:r>
          </a:p>
          <a:p>
            <a:pPr defTabSz="457200">
              <a:spcBef>
                <a:spcPct val="0"/>
              </a:spcBef>
              <a:defRPr/>
            </a:pP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  version 1.2.1. 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  <a:hlinkClick r:id="rId6"/>
              </a:rPr>
              <a:t>https://CRAN.R-project.org/package=tidyverse</a:t>
            </a:r>
            <a:endParaRPr lang="en-US" sz="1400" dirty="0">
              <a:solidFill>
                <a:schemeClr val="tx1"/>
              </a:solidFill>
              <a:latin typeface="+mn-lt"/>
              <a:ea typeface="+mj-ea"/>
              <a:cs typeface="Times New Roman" pitchFamily="18" charset="0"/>
            </a:endParaRPr>
          </a:p>
          <a:p>
            <a:pPr defTabSz="457200">
              <a:spcBef>
                <a:spcPct val="0"/>
              </a:spcBef>
              <a:defRPr/>
            </a:pPr>
            <a:endParaRPr lang="en-US" sz="1400" dirty="0">
              <a:solidFill>
                <a:schemeClr val="tx1"/>
              </a:solidFill>
              <a:latin typeface="+mn-lt"/>
              <a:ea typeface="+mj-ea"/>
              <a:cs typeface="Times New Roman" pitchFamily="18" charset="0"/>
            </a:endParaRPr>
          </a:p>
          <a:p>
            <a:pPr defTabSz="457200">
              <a:spcBef>
                <a:spcPct val="0"/>
              </a:spcBef>
              <a:defRPr/>
            </a:pP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Jacob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Anhoej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 (2019). qicharts2: Quality Improvement Charts. R package version 0.6.0.</a:t>
            </a:r>
          </a:p>
          <a:p>
            <a:pPr defTabSz="457200">
              <a:spcBef>
                <a:spcPct val="0"/>
              </a:spcBef>
              <a:defRPr/>
            </a:pP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  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  <a:hlinkClick r:id="rId7"/>
              </a:rPr>
              <a:t>https://CRAN.R-project.org/package=qicharts2</a:t>
            </a:r>
            <a:endParaRPr lang="en-US" sz="1400" dirty="0">
              <a:solidFill>
                <a:schemeClr val="tx1"/>
              </a:solidFill>
              <a:latin typeface="+mn-lt"/>
              <a:ea typeface="+mj-ea"/>
              <a:cs typeface="Times New Roman" pitchFamily="18" charset="0"/>
            </a:endParaRPr>
          </a:p>
          <a:p>
            <a:pPr defTabSz="457200">
              <a:spcBef>
                <a:spcPct val="0"/>
              </a:spcBef>
              <a:defRPr/>
            </a:pPr>
            <a:endParaRPr lang="en-US" sz="1400" dirty="0">
              <a:solidFill>
                <a:schemeClr val="tx1"/>
              </a:solidFill>
              <a:latin typeface="+mn-lt"/>
              <a:ea typeface="+mj-ea"/>
              <a:cs typeface="Times New Roman" pitchFamily="18" charset="0"/>
            </a:endParaRPr>
          </a:p>
          <a:p>
            <a:pPr defTabSz="457200">
              <a:spcBef>
                <a:spcPct val="0"/>
              </a:spcBef>
              <a:defRPr/>
            </a:pP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JJ Allaire and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Yihui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Xie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 and Jonathan McPherson and Javier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Luraschi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 and Kevin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Ushey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 and</a:t>
            </a:r>
          </a:p>
          <a:p>
            <a:pPr defTabSz="457200">
              <a:spcBef>
                <a:spcPct val="0"/>
              </a:spcBef>
              <a:defRPr/>
            </a:pP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  Aron Atkins and Hadley Wickham and Joe Cheng and Winston Chang and Richard Iannone</a:t>
            </a:r>
          </a:p>
          <a:p>
            <a:pPr defTabSz="457200">
              <a:spcBef>
                <a:spcPct val="0"/>
              </a:spcBef>
              <a:defRPr/>
            </a:pP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  (2019).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rmarkdown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: Dynamic Documents for R. R package version 1.14. URL</a:t>
            </a:r>
          </a:p>
          <a:p>
            <a:pPr defTabSz="457200">
              <a:spcBef>
                <a:spcPct val="0"/>
              </a:spcBef>
              <a:defRPr/>
            </a:pP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  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  <a:hlinkClick r:id="rId8"/>
              </a:rPr>
              <a:t>https://rmarkdown.rstudio.com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.</a:t>
            </a:r>
          </a:p>
          <a:p>
            <a:pPr defTabSz="457200">
              <a:spcBef>
                <a:spcPct val="0"/>
              </a:spcBef>
              <a:defRPr/>
            </a:pPr>
            <a:endParaRPr lang="en-US" sz="1400" dirty="0">
              <a:solidFill>
                <a:schemeClr val="tx1"/>
              </a:solidFill>
              <a:latin typeface="+mn-lt"/>
              <a:ea typeface="+mj-ea"/>
              <a:cs typeface="Times New Roman" pitchFamily="18" charset="0"/>
            </a:endParaRPr>
          </a:p>
          <a:p>
            <a:pPr defTabSz="457200">
              <a:spcBef>
                <a:spcPct val="0"/>
              </a:spcBef>
              <a:defRPr/>
            </a:pP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McDonald KM, Sundaram V,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Bravata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 DM, et al. Closing the Quality Gap: A Critical Analysis of Quality Improvement Strategies (Vol. 7: Care Coordination). Rockville    (MD): Agency for Healthcare Research and Quality (US); 2007 Jun. (Technical Reviews, No. 9.7.) 5, Conceptual Frameworks and Their Application to Evaluating Care Coordination Interventions. Available from: 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  <a:hlinkClick r:id="rId9"/>
              </a:rPr>
              <a:t>https://www.ncbi.nlm.nih.gov/books/NBK44008/</a:t>
            </a:r>
            <a:endParaRPr lang="en-US" sz="1400" dirty="0">
              <a:solidFill>
                <a:schemeClr val="tx1"/>
              </a:solidFill>
              <a:latin typeface="+mn-lt"/>
              <a:ea typeface="+mj-ea"/>
              <a:cs typeface="Times New Roman" pitchFamily="18" charset="0"/>
            </a:endParaRPr>
          </a:p>
          <a:p>
            <a:pPr defTabSz="457200">
              <a:spcBef>
                <a:spcPct val="0"/>
              </a:spcBef>
              <a:defRPr/>
            </a:pPr>
            <a:endParaRPr lang="en-US" sz="1400" dirty="0">
              <a:solidFill>
                <a:schemeClr val="tx1"/>
              </a:solidFill>
              <a:latin typeface="+mn-lt"/>
              <a:ea typeface="+mj-ea"/>
              <a:cs typeface="Times New Roman" pitchFamily="18" charset="0"/>
            </a:endParaRPr>
          </a:p>
          <a:p>
            <a:pPr defTabSz="457200">
              <a:spcBef>
                <a:spcPct val="0"/>
              </a:spcBef>
              <a:defRPr/>
            </a:pPr>
            <a:r>
              <a:rPr lang="en-US" sz="1400" dirty="0" err="1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Yihui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Xie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 and J.J. Allaire and Garrett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Grolemund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 (2018). R Markdown: The Definitive</a:t>
            </a:r>
          </a:p>
          <a:p>
            <a:pPr defTabSz="457200">
              <a:spcBef>
                <a:spcPct val="0"/>
              </a:spcBef>
              <a:defRPr/>
            </a:pP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  Guide. Chapman and Hall/CRC. ISBN 9781138359338. URL 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  <a:hlinkClick r:id="rId10"/>
              </a:rPr>
              <a:t>https://bookdown.org/yihui/rmarkdown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j-ea"/>
                <a:cs typeface="Times New Roman" pitchFamily="18" charset="0"/>
              </a:rPr>
              <a:t>.</a:t>
            </a:r>
          </a:p>
          <a:p>
            <a:pPr defTabSz="457200">
              <a:spcBef>
                <a:spcPct val="0"/>
              </a:spcBef>
              <a:defRPr/>
            </a:pPr>
            <a:endParaRPr lang="en-US" sz="1400" dirty="0">
              <a:solidFill>
                <a:schemeClr val="tx1"/>
              </a:solidFill>
              <a:latin typeface="+mn-lt"/>
              <a:ea typeface="+mj-ea"/>
              <a:cs typeface="Times New Roman" pitchFamily="18" charset="0"/>
            </a:endParaRPr>
          </a:p>
          <a:p>
            <a:pPr defTabSz="457200">
              <a:spcBef>
                <a:spcPct val="0"/>
              </a:spcBef>
              <a:defRPr/>
            </a:pPr>
            <a:endParaRPr lang="en-US" sz="1400" dirty="0">
              <a:solidFill>
                <a:schemeClr val="tx1"/>
              </a:solidFill>
              <a:latin typeface="+mn-lt"/>
              <a:ea typeface="+mj-ea"/>
              <a:cs typeface="Times New Roman" pitchFamily="18" charset="0"/>
            </a:endParaRPr>
          </a:p>
          <a:p>
            <a:pPr defTabSz="457200">
              <a:spcBef>
                <a:spcPct val="0"/>
              </a:spcBef>
              <a:defRPr/>
            </a:pPr>
            <a:endParaRPr lang="en-US" sz="1400" dirty="0">
              <a:solidFill>
                <a:schemeClr val="tx1"/>
              </a:solidFill>
              <a:latin typeface="+mn-lt"/>
              <a:ea typeface="+mj-ea"/>
              <a:cs typeface="Times New Roman" pitchFamily="18" charset="0"/>
            </a:endParaRPr>
          </a:p>
          <a:p>
            <a:pPr defTabSz="457200">
              <a:spcBef>
                <a:spcPct val="0"/>
              </a:spcBef>
              <a:defRPr/>
            </a:pPr>
            <a:endParaRPr lang="en-US" sz="1400" dirty="0">
              <a:solidFill>
                <a:schemeClr val="tx1"/>
              </a:solidFill>
              <a:latin typeface="+mn-lt"/>
              <a:ea typeface="+mj-ea"/>
              <a:cs typeface="Times New Roman" pitchFamily="18" charset="0"/>
            </a:endParaRPr>
          </a:p>
          <a:p>
            <a:pPr defTabSz="457200">
              <a:spcBef>
                <a:spcPct val="0"/>
              </a:spcBef>
              <a:defRPr/>
            </a:pPr>
            <a:endParaRPr lang="en-US" sz="1400" dirty="0">
              <a:solidFill>
                <a:schemeClr val="tx1"/>
              </a:solidFill>
              <a:latin typeface="+mn-lt"/>
              <a:ea typeface="+mj-ea"/>
              <a:cs typeface="Times New Roman" pitchFamily="18" charset="0"/>
            </a:endParaRPr>
          </a:p>
          <a:p>
            <a:pPr defTabSz="457200">
              <a:spcBef>
                <a:spcPct val="0"/>
              </a:spcBef>
              <a:defRPr/>
            </a:pPr>
            <a:endParaRPr lang="en-US" sz="1400" dirty="0">
              <a:solidFill>
                <a:schemeClr val="tx1"/>
              </a:solidFill>
              <a:latin typeface="+mn-lt"/>
              <a:ea typeface="+mj-ea"/>
              <a:cs typeface="Times New Roman" pitchFamily="18" charset="0"/>
            </a:endParaRPr>
          </a:p>
          <a:p>
            <a:pPr defTabSz="457200">
              <a:spcBef>
                <a:spcPct val="0"/>
              </a:spcBef>
              <a:defRPr/>
            </a:pPr>
            <a:endParaRPr lang="en-US" sz="1400" dirty="0">
              <a:solidFill>
                <a:schemeClr val="tx1"/>
              </a:solidFill>
              <a:latin typeface="+mn-lt"/>
              <a:ea typeface="+mj-ea"/>
              <a:cs typeface="Times New Roman" pitchFamily="18" charset="0"/>
            </a:endParaRPr>
          </a:p>
          <a:p>
            <a:pPr defTabSz="457200">
              <a:spcBef>
                <a:spcPct val="0"/>
              </a:spcBef>
              <a:defRPr/>
            </a:pPr>
            <a:endParaRPr lang="en-US" sz="1400" dirty="0">
              <a:solidFill>
                <a:schemeClr val="tx1"/>
              </a:solidFill>
              <a:latin typeface="+mn-lt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533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906162" y="1824841"/>
            <a:ext cx="10379676" cy="1491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algn="ctr" defTabSz="457200">
              <a:spcBef>
                <a:spcPct val="0"/>
              </a:spcBef>
              <a:defRPr/>
            </a:pPr>
            <a:r>
              <a:rPr lang="en-US" sz="6600" b="1" dirty="0">
                <a:latin typeface="+mn-lt"/>
                <a:ea typeface="+mj-ea"/>
                <a:cs typeface="Times New Roman" pitchFamily="18" charset="0"/>
              </a:rPr>
              <a:t>Thank you!</a:t>
            </a:r>
          </a:p>
          <a:p>
            <a:pPr algn="ctr" defTabSz="457200">
              <a:spcBef>
                <a:spcPct val="0"/>
              </a:spcBef>
              <a:defRPr/>
            </a:pPr>
            <a:endParaRPr lang="en-US" dirty="0">
              <a:latin typeface="+mn-lt"/>
              <a:ea typeface="+mj-ea"/>
              <a:cs typeface="Times New Roman" pitchFamily="18" charset="0"/>
            </a:endParaRPr>
          </a:p>
          <a:p>
            <a:pPr algn="ctr" defTabSz="457200">
              <a:spcBef>
                <a:spcPct val="0"/>
              </a:spcBef>
              <a:defRPr/>
            </a:pPr>
            <a:r>
              <a:rPr lang="en-US" dirty="0" err="1">
                <a:latin typeface="+mn-lt"/>
                <a:ea typeface="+mj-ea"/>
                <a:cs typeface="Times New Roman" pitchFamily="18" charset="0"/>
              </a:rPr>
              <a:t>shanza.ashraf@emoryhealthcare.org</a:t>
            </a:r>
            <a:endParaRPr lang="en-US" dirty="0">
              <a:latin typeface="+mn-lt"/>
              <a:ea typeface="+mj-ea"/>
              <a:cs typeface="Times New Roman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  <a:solidFill>
            <a:srgbClr val="002060"/>
          </a:solidFill>
        </p:grpSpPr>
        <p:sp>
          <p:nvSpPr>
            <p:cNvPr id="6" name="Rectangle 5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  <a:grpFill/>
          </p:grpSpPr>
          <p:sp>
            <p:nvSpPr>
              <p:cNvPr id="7" name="Oval 6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grpFill/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74040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1"/>
            <a:ext cx="12192000" cy="5613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defTabSz="457200">
              <a:spcBef>
                <a:spcPct val="0"/>
              </a:spcBef>
              <a:defRPr/>
            </a:pPr>
            <a:r>
              <a:rPr lang="en-US" sz="3200" b="1" dirty="0">
                <a:latin typeface="+mn-lt"/>
                <a:ea typeface="+mj-ea"/>
                <a:cs typeface="Times New Roman" pitchFamily="18" charset="0"/>
              </a:rPr>
              <a:t>Background: Diabetes mellitus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296530" y="1044433"/>
            <a:ext cx="7351520" cy="34555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marL="457200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A chronic disease in which the body does not produce enough insulin or cannot effectively use the insulin it produces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j-ea"/>
                <a:cs typeface="Times New Roman" pitchFamily="18" charset="0"/>
              </a:rPr>
              <a:t>Insulin is a vital hormone that regulates blood sugar (glucose)</a:t>
            </a:r>
          </a:p>
          <a:p>
            <a:pPr marL="457200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Diabetes is a large driver of quality-related metrics in inpatient settings</a:t>
            </a:r>
          </a:p>
          <a:p>
            <a:pPr defTabSz="457200">
              <a:spcBef>
                <a:spcPct val="0"/>
              </a:spcBef>
              <a:defRPr/>
            </a:pPr>
            <a:endParaRPr lang="en-US" sz="3200" dirty="0">
              <a:latin typeface="+mn-lt"/>
              <a:ea typeface="+mj-ea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561315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391645710"/>
              </p:ext>
            </p:extLst>
          </p:nvPr>
        </p:nvGraphicFramePr>
        <p:xfrm>
          <a:off x="296530" y="3511754"/>
          <a:ext cx="11598940" cy="2310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9085734" y="1566363"/>
            <a:ext cx="1830001" cy="1746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9%</a:t>
            </a:r>
          </a:p>
          <a:p>
            <a:pPr algn="ctr"/>
            <a:r>
              <a:rPr lang="en-US" sz="1200" b="1" dirty="0"/>
              <a:t>Global burden of diabetes</a:t>
            </a:r>
          </a:p>
          <a:p>
            <a:pPr algn="ctr"/>
            <a:endParaRPr lang="en-US" sz="1200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16" name="Rectangle 15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4982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1"/>
            <a:ext cx="12192000" cy="5613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defTabSz="457200">
              <a:spcBef>
                <a:spcPct val="0"/>
              </a:spcBef>
              <a:defRPr/>
            </a:pPr>
            <a:r>
              <a:rPr lang="en-US" sz="3200" b="1" dirty="0">
                <a:latin typeface="+mn-lt"/>
                <a:ea typeface="+mj-ea"/>
                <a:cs typeface="Times New Roman" pitchFamily="18" charset="0"/>
              </a:rPr>
              <a:t>Background: Our Data Approach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561315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" name="Diagram 55"/>
          <p:cNvGraphicFramePr/>
          <p:nvPr>
            <p:extLst>
              <p:ext uri="{D42A27DB-BD31-4B8C-83A1-F6EECF244321}">
                <p14:modId xmlns:p14="http://schemas.microsoft.com/office/powerpoint/2010/main" val="497314065"/>
              </p:ext>
            </p:extLst>
          </p:nvPr>
        </p:nvGraphicFramePr>
        <p:xfrm>
          <a:off x="232462" y="1653092"/>
          <a:ext cx="11465268" cy="2869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37" name="Rectangle 36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862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1"/>
            <a:ext cx="12192000" cy="5613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defTabSz="457200">
              <a:spcBef>
                <a:spcPct val="0"/>
              </a:spcBef>
              <a:defRPr/>
            </a:pPr>
            <a:r>
              <a:rPr lang="en-US" sz="3200" b="1" dirty="0">
                <a:latin typeface="+mn-lt"/>
                <a:ea typeface="+mj-ea"/>
                <a:cs typeface="Times New Roman" pitchFamily="18" charset="0"/>
              </a:rPr>
              <a:t>Background: Our Data Approach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561315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" name="Diagram 55"/>
          <p:cNvGraphicFramePr/>
          <p:nvPr>
            <p:extLst>
              <p:ext uri="{D42A27DB-BD31-4B8C-83A1-F6EECF244321}">
                <p14:modId xmlns:p14="http://schemas.microsoft.com/office/powerpoint/2010/main" val="779358967"/>
              </p:ext>
            </p:extLst>
          </p:nvPr>
        </p:nvGraphicFramePr>
        <p:xfrm>
          <a:off x="363366" y="1556502"/>
          <a:ext cx="11465268" cy="2869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37" name="Rectangle 36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29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19" y="0"/>
            <a:ext cx="9527557" cy="6858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697432" y="4986671"/>
            <a:ext cx="1605516" cy="1637413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615" y="5127223"/>
            <a:ext cx="1750385" cy="13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60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1"/>
            <a:ext cx="12192000" cy="5613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defTabSz="457200">
              <a:spcBef>
                <a:spcPct val="0"/>
              </a:spcBef>
              <a:defRPr/>
            </a:pPr>
            <a:r>
              <a:rPr lang="en-US" sz="3200" b="1" dirty="0">
                <a:latin typeface="+mn-lt"/>
                <a:ea typeface="+mj-ea"/>
                <a:cs typeface="Times New Roman" pitchFamily="18" charset="0"/>
              </a:rPr>
              <a:t>Quality Improvement (QI)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560173" y="880015"/>
            <a:ext cx="7351520" cy="34555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defTabSz="457200">
              <a:spcBef>
                <a:spcPct val="0"/>
              </a:spcBef>
              <a:defRPr/>
            </a:pPr>
            <a:endParaRPr lang="en-US" sz="3200" dirty="0">
              <a:latin typeface="+mn-lt"/>
              <a:ea typeface="+mj-ea"/>
              <a:cs typeface="Times New Roman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16" name="Rectangle 15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</p:spPr>
        </p:pic>
      </p:grp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CE8F229A-B485-CC44-8605-1C127C1402A1}"/>
              </a:ext>
            </a:extLst>
          </p:cNvPr>
          <p:cNvSpPr txBox="1">
            <a:spLocks/>
          </p:cNvSpPr>
          <p:nvPr/>
        </p:nvSpPr>
        <p:spPr>
          <a:xfrm>
            <a:off x="307808" y="953506"/>
            <a:ext cx="11576384" cy="24282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marL="457200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In healthcare, it is the framework we use to systematically and continuously improve the ways in which we provide care to patients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j-ea"/>
                <a:cs typeface="Times New Roman" pitchFamily="18" charset="0"/>
              </a:rPr>
              <a:t>Evidence-based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Data-driven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j-ea"/>
                <a:cs typeface="Times New Roman" pitchFamily="18" charset="0"/>
              </a:rPr>
              <a:t>Interdisciplinary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j-ea"/>
                <a:cs typeface="Times New Roman" pitchFamily="18" charset="0"/>
              </a:rPr>
              <a:t>Establishes or improves s</a:t>
            </a:r>
            <a:r>
              <a:rPr lang="en-US" dirty="0">
                <a:latin typeface="+mn-lt"/>
                <a:ea typeface="+mj-ea"/>
                <a:cs typeface="Times New Roman" pitchFamily="18" charset="0"/>
              </a:rPr>
              <a:t>tandard of care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j-ea"/>
                <a:cs typeface="Times New Roman" pitchFamily="18" charset="0"/>
              </a:rPr>
              <a:t>Meet/exceed regulatory requirements</a:t>
            </a:r>
            <a:endParaRPr lang="en-US" dirty="0">
              <a:latin typeface="+mn-lt"/>
              <a:ea typeface="+mj-ea"/>
              <a:cs typeface="Times New Roman" pitchFamily="18" charset="0"/>
            </a:endParaRPr>
          </a:p>
          <a:p>
            <a:pPr marL="457200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Donabedian model</a:t>
            </a:r>
          </a:p>
          <a:p>
            <a:pPr defTabSz="457200">
              <a:spcBef>
                <a:spcPct val="0"/>
              </a:spcBef>
              <a:defRPr/>
            </a:pPr>
            <a:endParaRPr lang="en-US" sz="3200" dirty="0">
              <a:latin typeface="+mn-lt"/>
              <a:ea typeface="+mj-ea"/>
              <a:cs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ADB30-55DE-434D-9D60-2BC93504BB5B}"/>
              </a:ext>
            </a:extLst>
          </p:cNvPr>
          <p:cNvSpPr/>
          <p:nvPr/>
        </p:nvSpPr>
        <p:spPr>
          <a:xfrm>
            <a:off x="0" y="561315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E1BF5F-071A-8849-87BF-1CC864C00C06}"/>
              </a:ext>
            </a:extLst>
          </p:cNvPr>
          <p:cNvGrpSpPr/>
          <p:nvPr/>
        </p:nvGrpSpPr>
        <p:grpSpPr>
          <a:xfrm>
            <a:off x="1548422" y="3775643"/>
            <a:ext cx="9469554" cy="1982805"/>
            <a:chOff x="525381" y="3330340"/>
            <a:chExt cx="5105393" cy="198280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08B77B3-1F16-814F-98F4-8900C166DA34}"/>
                </a:ext>
              </a:extLst>
            </p:cNvPr>
            <p:cNvSpPr/>
            <p:nvPr/>
          </p:nvSpPr>
          <p:spPr>
            <a:xfrm>
              <a:off x="525381" y="3330340"/>
              <a:ext cx="1060379" cy="198280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</a:rPr>
                <a:t>Structures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Infrastructure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Demographics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Equipment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Education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Staff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3832E18B-40FA-E84D-88BD-2CF7995CC52A}"/>
                </a:ext>
              </a:extLst>
            </p:cNvPr>
            <p:cNvSpPr/>
            <p:nvPr/>
          </p:nvSpPr>
          <p:spPr>
            <a:xfrm>
              <a:off x="2547888" y="3330340"/>
              <a:ext cx="1060379" cy="198280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</a:rPr>
                <a:t>Processes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Diagnosis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Treatment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Interaction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Behaviors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F8C2477-C92C-B245-89E3-5B1948DB1022}"/>
                </a:ext>
              </a:extLst>
            </p:cNvPr>
            <p:cNvSpPr/>
            <p:nvPr/>
          </p:nvSpPr>
          <p:spPr>
            <a:xfrm>
              <a:off x="4570395" y="3330340"/>
              <a:ext cx="1060379" cy="198280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</a:rPr>
                <a:t>Outcomes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Mortality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Morbidity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Readmission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Quality of life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Pt. satisfaction</a:t>
              </a:r>
            </a:p>
          </p:txBody>
        </p:sp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1B814C0D-F0DA-5446-93BA-556148ABF843}"/>
              </a:ext>
            </a:extLst>
          </p:cNvPr>
          <p:cNvSpPr/>
          <p:nvPr/>
        </p:nvSpPr>
        <p:spPr>
          <a:xfrm>
            <a:off x="3952339" y="4531624"/>
            <a:ext cx="702366" cy="48274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0B330545-53A7-3749-823B-1243599F78D4}"/>
              </a:ext>
            </a:extLst>
          </p:cNvPr>
          <p:cNvSpPr/>
          <p:nvPr/>
        </p:nvSpPr>
        <p:spPr>
          <a:xfrm>
            <a:off x="7911693" y="4542175"/>
            <a:ext cx="702366" cy="48274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1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1"/>
            <a:ext cx="12192000" cy="5613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defTabSz="457200">
              <a:spcBef>
                <a:spcPct val="0"/>
              </a:spcBef>
              <a:defRPr/>
            </a:pPr>
            <a:r>
              <a:rPr lang="en-US" sz="3200" b="1" dirty="0">
                <a:latin typeface="+mn-lt"/>
                <a:ea typeface="+mj-ea"/>
                <a:cs typeface="Times New Roman" pitchFamily="18" charset="0"/>
              </a:rPr>
              <a:t>Quality Improvement (QI)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560173" y="880015"/>
            <a:ext cx="7351520" cy="34555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defTabSz="457200">
              <a:spcBef>
                <a:spcPct val="0"/>
              </a:spcBef>
              <a:defRPr/>
            </a:pPr>
            <a:endParaRPr lang="en-US" sz="3200" dirty="0">
              <a:latin typeface="+mn-lt"/>
              <a:ea typeface="+mj-ea"/>
              <a:cs typeface="Times New Roman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5943600"/>
            <a:ext cx="12192000" cy="914400"/>
            <a:chOff x="0" y="5943600"/>
            <a:chExt cx="12192000" cy="914400"/>
          </a:xfrm>
        </p:grpSpPr>
        <p:sp>
          <p:nvSpPr>
            <p:cNvPr id="16" name="Rectangle 15"/>
            <p:cNvSpPr/>
            <p:nvPr/>
          </p:nvSpPr>
          <p:spPr>
            <a:xfrm>
              <a:off x="0" y="5943600"/>
              <a:ext cx="12192000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87179" y="6227806"/>
              <a:ext cx="345989" cy="329514"/>
              <a:chOff x="387179" y="6227805"/>
              <a:chExt cx="378940" cy="345989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387179" y="6227805"/>
                <a:ext cx="378940" cy="34598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463550" y="6400799"/>
                <a:ext cx="2317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802898" y="6262300"/>
              <a:ext cx="1491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emoryhealthcare.org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735" y="6099914"/>
              <a:ext cx="1696995" cy="585297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ADB30-55DE-434D-9D60-2BC93504BB5B}"/>
              </a:ext>
            </a:extLst>
          </p:cNvPr>
          <p:cNvSpPr/>
          <p:nvPr/>
        </p:nvSpPr>
        <p:spPr>
          <a:xfrm>
            <a:off x="0" y="561315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E1BF5F-071A-8849-87BF-1CC864C00C06}"/>
              </a:ext>
            </a:extLst>
          </p:cNvPr>
          <p:cNvGrpSpPr/>
          <p:nvPr/>
        </p:nvGrpSpPr>
        <p:grpSpPr>
          <a:xfrm>
            <a:off x="1548422" y="3775643"/>
            <a:ext cx="9469554" cy="1982805"/>
            <a:chOff x="525381" y="3330340"/>
            <a:chExt cx="5105393" cy="198280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08B77B3-1F16-814F-98F4-8900C166DA34}"/>
                </a:ext>
              </a:extLst>
            </p:cNvPr>
            <p:cNvSpPr/>
            <p:nvPr/>
          </p:nvSpPr>
          <p:spPr>
            <a:xfrm>
              <a:off x="525381" y="3330340"/>
              <a:ext cx="1060379" cy="198280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200" b="1" dirty="0">
                  <a:solidFill>
                    <a:schemeClr val="accent5">
                      <a:lumMod val="50000"/>
                    </a:schemeClr>
                  </a:solidFill>
                </a:rPr>
                <a:t>Structures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Infrastructure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Demographics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Equipment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Education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Staff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3832E18B-40FA-E84D-88BD-2CF7995CC52A}"/>
                </a:ext>
              </a:extLst>
            </p:cNvPr>
            <p:cNvSpPr/>
            <p:nvPr/>
          </p:nvSpPr>
          <p:spPr>
            <a:xfrm>
              <a:off x="2547888" y="3330340"/>
              <a:ext cx="1060379" cy="198280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200" b="1" dirty="0">
                  <a:solidFill>
                    <a:schemeClr val="accent5">
                      <a:lumMod val="50000"/>
                    </a:schemeClr>
                  </a:solidFill>
                </a:rPr>
                <a:t>Processes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Diagnosis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Treatment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Interaction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Behaviors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F8C2477-C92C-B245-89E3-5B1948DB1022}"/>
                </a:ext>
              </a:extLst>
            </p:cNvPr>
            <p:cNvSpPr/>
            <p:nvPr/>
          </p:nvSpPr>
          <p:spPr>
            <a:xfrm>
              <a:off x="4570395" y="3330340"/>
              <a:ext cx="1060379" cy="198280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200" b="1" dirty="0">
                  <a:solidFill>
                    <a:schemeClr val="accent5">
                      <a:lumMod val="50000"/>
                    </a:schemeClr>
                  </a:solidFill>
                </a:rPr>
                <a:t>Outcomes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Mortality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Morbidity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Readmission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Quality of life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Pt. satisfaction</a:t>
              </a:r>
            </a:p>
          </p:txBody>
        </p:sp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1B814C0D-F0DA-5446-93BA-556148ABF843}"/>
              </a:ext>
            </a:extLst>
          </p:cNvPr>
          <p:cNvSpPr/>
          <p:nvPr/>
        </p:nvSpPr>
        <p:spPr>
          <a:xfrm>
            <a:off x="3952339" y="4531624"/>
            <a:ext cx="702366" cy="48274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0B330545-53A7-3749-823B-1243599F78D4}"/>
              </a:ext>
            </a:extLst>
          </p:cNvPr>
          <p:cNvSpPr/>
          <p:nvPr/>
        </p:nvSpPr>
        <p:spPr>
          <a:xfrm>
            <a:off x="7911693" y="4542175"/>
            <a:ext cx="702366" cy="48274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168D8352-759F-3B4D-9628-B881365847E3}"/>
              </a:ext>
            </a:extLst>
          </p:cNvPr>
          <p:cNvSpPr txBox="1">
            <a:spLocks/>
          </p:cNvSpPr>
          <p:nvPr/>
        </p:nvSpPr>
        <p:spPr>
          <a:xfrm>
            <a:off x="307808" y="953506"/>
            <a:ext cx="11576384" cy="24282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2800" b="0" i="0" cap="none" baseline="0">
                <a:solidFill>
                  <a:srgbClr val="122A5D"/>
                </a:solidFill>
                <a:latin typeface="Century Gothic"/>
                <a:cs typeface="Century Gothic"/>
              </a:defRPr>
            </a:lvl1pPr>
          </a:lstStyle>
          <a:p>
            <a:pPr marL="457200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In healthcare, it is the framework we use to systematically and continuously improve the ways in which we provide care to patients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j-ea"/>
                <a:cs typeface="Times New Roman" pitchFamily="18" charset="0"/>
              </a:rPr>
              <a:t>Evidence-based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Data-driven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j-ea"/>
                <a:cs typeface="Times New Roman" pitchFamily="18" charset="0"/>
              </a:rPr>
              <a:t>Interdisciplinary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j-ea"/>
                <a:cs typeface="Times New Roman" pitchFamily="18" charset="0"/>
              </a:rPr>
              <a:t>Establishes or improves s</a:t>
            </a:r>
            <a:r>
              <a:rPr lang="en-US" dirty="0">
                <a:latin typeface="+mn-lt"/>
                <a:ea typeface="+mj-ea"/>
                <a:cs typeface="Times New Roman" pitchFamily="18" charset="0"/>
              </a:rPr>
              <a:t>tandard of care</a:t>
            </a:r>
          </a:p>
          <a:p>
            <a:pPr marL="914400" lvl="1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j-ea"/>
                <a:cs typeface="Times New Roman" pitchFamily="18" charset="0"/>
              </a:rPr>
              <a:t>Meet/exceed regulatory requirements</a:t>
            </a:r>
            <a:endParaRPr lang="en-US" dirty="0">
              <a:latin typeface="+mn-lt"/>
              <a:ea typeface="+mj-ea"/>
              <a:cs typeface="Times New Roman" pitchFamily="18" charset="0"/>
            </a:endParaRPr>
          </a:p>
          <a:p>
            <a:pPr marL="457200" indent="-457200" defTabSz="4572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ea typeface="+mj-ea"/>
                <a:cs typeface="Times New Roman" pitchFamily="18" charset="0"/>
              </a:rPr>
              <a:t>Donabedian model</a:t>
            </a:r>
          </a:p>
          <a:p>
            <a:pPr defTabSz="457200">
              <a:spcBef>
                <a:spcPct val="0"/>
              </a:spcBef>
              <a:defRPr/>
            </a:pPr>
            <a:endParaRPr lang="en-US" sz="3200" dirty="0">
              <a:latin typeface="+mn-lt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888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1617</Words>
  <Application>Microsoft Macintosh PowerPoint</Application>
  <PresentationFormat>Widescreen</PresentationFormat>
  <Paragraphs>278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Century Gothic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Emory Healthcare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Shanza Ashraf</dc:creator>
  <cp:lastModifiedBy>Ashraf, Shanza</cp:lastModifiedBy>
  <cp:revision>567</cp:revision>
  <dcterms:created xsi:type="dcterms:W3CDTF">2019-02-04T16:49:12Z</dcterms:created>
  <dcterms:modified xsi:type="dcterms:W3CDTF">2019-09-14T12:12:30Z</dcterms:modified>
</cp:coreProperties>
</file>